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5"/>
    <p:sldMasterId id="2147483648" r:id="rId6"/>
    <p:sldMasterId id="2147483669" r:id="rId7"/>
  </p:sldMasterIdLst>
  <p:notesMasterIdLst>
    <p:notesMasterId r:id="rId48"/>
  </p:notesMasterIdLst>
  <p:sldIdLst>
    <p:sldId id="264" r:id="rId8"/>
    <p:sldId id="730" r:id="rId9"/>
    <p:sldId id="334" r:id="rId10"/>
    <p:sldId id="729" r:id="rId11"/>
    <p:sldId id="726" r:id="rId12"/>
    <p:sldId id="727" r:id="rId13"/>
    <p:sldId id="728" r:id="rId14"/>
    <p:sldId id="658" r:id="rId15"/>
    <p:sldId id="694" r:id="rId16"/>
    <p:sldId id="695" r:id="rId17"/>
    <p:sldId id="692" r:id="rId18"/>
    <p:sldId id="696" r:id="rId19"/>
    <p:sldId id="706" r:id="rId20"/>
    <p:sldId id="697" r:id="rId21"/>
    <p:sldId id="708" r:id="rId22"/>
    <p:sldId id="707" r:id="rId23"/>
    <p:sldId id="709" r:id="rId24"/>
    <p:sldId id="711" r:id="rId25"/>
    <p:sldId id="710" r:id="rId26"/>
    <p:sldId id="712" r:id="rId27"/>
    <p:sldId id="713" r:id="rId28"/>
    <p:sldId id="714" r:id="rId29"/>
    <p:sldId id="715" r:id="rId30"/>
    <p:sldId id="716" r:id="rId31"/>
    <p:sldId id="718" r:id="rId32"/>
    <p:sldId id="719" r:id="rId33"/>
    <p:sldId id="720" r:id="rId34"/>
    <p:sldId id="360" r:id="rId35"/>
    <p:sldId id="698" r:id="rId36"/>
    <p:sldId id="699" r:id="rId37"/>
    <p:sldId id="721" r:id="rId38"/>
    <p:sldId id="722" r:id="rId39"/>
    <p:sldId id="701" r:id="rId40"/>
    <p:sldId id="702" r:id="rId41"/>
    <p:sldId id="723" r:id="rId42"/>
    <p:sldId id="724" r:id="rId43"/>
    <p:sldId id="725" r:id="rId44"/>
    <p:sldId id="700" r:id="rId45"/>
    <p:sldId id="688" r:id="rId46"/>
    <p:sldId id="693" r:id="rId47"/>
  </p:sldIdLst>
  <p:sldSz cx="14630400" cy="8229600"/>
  <p:notesSz cx="6858000" cy="9144000"/>
  <p:defaultTextStyle>
    <a:defPPr>
      <a:defRPr lang="en-US"/>
    </a:defPPr>
    <a:lvl1pPr marL="0" algn="l" defTabSz="548731" rtl="0" eaLnBrk="1" latinLnBrk="0" hangingPunct="1">
      <a:defRPr sz="2200" kern="1200">
        <a:solidFill>
          <a:schemeClr val="tx1"/>
        </a:solidFill>
        <a:latin typeface="+mn-lt"/>
        <a:ea typeface="+mn-ea"/>
        <a:cs typeface="+mn-cs"/>
      </a:defRPr>
    </a:lvl1pPr>
    <a:lvl2pPr marL="548731" algn="l" defTabSz="548731" rtl="0" eaLnBrk="1" latinLnBrk="0" hangingPunct="1">
      <a:defRPr sz="2200" kern="1200">
        <a:solidFill>
          <a:schemeClr val="tx1"/>
        </a:solidFill>
        <a:latin typeface="+mn-lt"/>
        <a:ea typeface="+mn-ea"/>
        <a:cs typeface="+mn-cs"/>
      </a:defRPr>
    </a:lvl2pPr>
    <a:lvl3pPr marL="1097463" algn="l" defTabSz="548731" rtl="0" eaLnBrk="1" latinLnBrk="0" hangingPunct="1">
      <a:defRPr sz="2200" kern="1200">
        <a:solidFill>
          <a:schemeClr val="tx1"/>
        </a:solidFill>
        <a:latin typeface="+mn-lt"/>
        <a:ea typeface="+mn-ea"/>
        <a:cs typeface="+mn-cs"/>
      </a:defRPr>
    </a:lvl3pPr>
    <a:lvl4pPr marL="1646194" algn="l" defTabSz="548731" rtl="0" eaLnBrk="1" latinLnBrk="0" hangingPunct="1">
      <a:defRPr sz="2200" kern="1200">
        <a:solidFill>
          <a:schemeClr val="tx1"/>
        </a:solidFill>
        <a:latin typeface="+mn-lt"/>
        <a:ea typeface="+mn-ea"/>
        <a:cs typeface="+mn-cs"/>
      </a:defRPr>
    </a:lvl4pPr>
    <a:lvl5pPr marL="2194926" algn="l" defTabSz="548731" rtl="0" eaLnBrk="1" latinLnBrk="0" hangingPunct="1">
      <a:defRPr sz="2200" kern="1200">
        <a:solidFill>
          <a:schemeClr val="tx1"/>
        </a:solidFill>
        <a:latin typeface="+mn-lt"/>
        <a:ea typeface="+mn-ea"/>
        <a:cs typeface="+mn-cs"/>
      </a:defRPr>
    </a:lvl5pPr>
    <a:lvl6pPr marL="2743657" algn="l" defTabSz="548731" rtl="0" eaLnBrk="1" latinLnBrk="0" hangingPunct="1">
      <a:defRPr sz="2200" kern="1200">
        <a:solidFill>
          <a:schemeClr val="tx1"/>
        </a:solidFill>
        <a:latin typeface="+mn-lt"/>
        <a:ea typeface="+mn-ea"/>
        <a:cs typeface="+mn-cs"/>
      </a:defRPr>
    </a:lvl6pPr>
    <a:lvl7pPr marL="3292389" algn="l" defTabSz="548731" rtl="0" eaLnBrk="1" latinLnBrk="0" hangingPunct="1">
      <a:defRPr sz="2200" kern="1200">
        <a:solidFill>
          <a:schemeClr val="tx1"/>
        </a:solidFill>
        <a:latin typeface="+mn-lt"/>
        <a:ea typeface="+mn-ea"/>
        <a:cs typeface="+mn-cs"/>
      </a:defRPr>
    </a:lvl7pPr>
    <a:lvl8pPr marL="3841120" algn="l" defTabSz="548731" rtl="0" eaLnBrk="1" latinLnBrk="0" hangingPunct="1">
      <a:defRPr sz="2200" kern="1200">
        <a:solidFill>
          <a:schemeClr val="tx1"/>
        </a:solidFill>
        <a:latin typeface="+mn-lt"/>
        <a:ea typeface="+mn-ea"/>
        <a:cs typeface="+mn-cs"/>
      </a:defRPr>
    </a:lvl8pPr>
    <a:lvl9pPr marL="4389852" algn="l" defTabSz="548731" rtl="0" eaLnBrk="1" latinLnBrk="0" hangingPunct="1">
      <a:defRPr sz="2200" kern="1200">
        <a:solidFill>
          <a:schemeClr val="tx1"/>
        </a:solidFill>
        <a:latin typeface="+mn-lt"/>
        <a:ea typeface="+mn-ea"/>
        <a:cs typeface="+mn-cs"/>
      </a:defRPr>
    </a:lvl9pPr>
  </p:defaultTextStyle>
  <p:extLst>
    <p:ext uri="{521415D9-36F7-43E2-AB2F-B90AF26B5E84}">
      <p14:sectionLst xmlns:p14="http://schemas.microsoft.com/office/powerpoint/2010/main">
        <p14:section name="widescreen covers" id="{2C7ED547-65DA-4231-B428-3EA6E1E14C54}">
          <p14:sldIdLst>
            <p14:sldId id="264"/>
            <p14:sldId id="730"/>
            <p14:sldId id="334"/>
            <p14:sldId id="729"/>
            <p14:sldId id="726"/>
            <p14:sldId id="727"/>
            <p14:sldId id="728"/>
            <p14:sldId id="658"/>
            <p14:sldId id="694"/>
            <p14:sldId id="695"/>
            <p14:sldId id="692"/>
            <p14:sldId id="696"/>
            <p14:sldId id="706"/>
            <p14:sldId id="697"/>
            <p14:sldId id="708"/>
            <p14:sldId id="707"/>
            <p14:sldId id="709"/>
            <p14:sldId id="711"/>
            <p14:sldId id="710"/>
            <p14:sldId id="712"/>
            <p14:sldId id="713"/>
            <p14:sldId id="714"/>
            <p14:sldId id="715"/>
            <p14:sldId id="716"/>
            <p14:sldId id="718"/>
            <p14:sldId id="719"/>
            <p14:sldId id="720"/>
            <p14:sldId id="360"/>
            <p14:sldId id="698"/>
            <p14:sldId id="699"/>
            <p14:sldId id="721"/>
            <p14:sldId id="722"/>
            <p14:sldId id="701"/>
            <p14:sldId id="702"/>
            <p14:sldId id="723"/>
            <p14:sldId id="724"/>
            <p14:sldId id="725"/>
            <p14:sldId id="700"/>
            <p14:sldId id="688"/>
            <p14:sldId id="693"/>
          </p14:sldIdLst>
        </p14:section>
      </p14:sectionLst>
    </p:ext>
    <p:ext uri="{EFAFB233-063F-42B5-8137-9DF3F51BA10A}">
      <p15:sldGuideLst xmlns:p15="http://schemas.microsoft.com/office/powerpoint/2012/main">
        <p15:guide id="9" pos="8802">
          <p15:clr>
            <a:srgbClr val="A4A3A4"/>
          </p15:clr>
        </p15:guide>
        <p15:guide id="10" orient="horz" pos="2592">
          <p15:clr>
            <a:srgbClr val="A4A3A4"/>
          </p15:clr>
        </p15:guide>
        <p15:guide id="11" orient="horz" pos="1005">
          <p15:clr>
            <a:srgbClr val="A4A3A4"/>
          </p15:clr>
        </p15:guide>
        <p15:guide id="12" orient="horz" pos="4723">
          <p15:clr>
            <a:srgbClr val="A4A3A4"/>
          </p15:clr>
        </p15:guide>
        <p15:guide id="13" pos="4608">
          <p15:clr>
            <a:srgbClr val="A4A3A4"/>
          </p15:clr>
        </p15:guide>
        <p15:guide id="14" pos="4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DBFF"/>
    <a:srgbClr val="43C9FF"/>
    <a:srgbClr val="CCDD75"/>
    <a:srgbClr val="C3D75F"/>
    <a:srgbClr val="9CB22C"/>
    <a:srgbClr val="D9E6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7" autoAdjust="0"/>
  </p:normalViewPr>
  <p:slideViewPr>
    <p:cSldViewPr snapToGrid="0" showGuides="1">
      <p:cViewPr varScale="1">
        <p:scale>
          <a:sx n="72" d="100"/>
          <a:sy n="72" d="100"/>
        </p:scale>
        <p:origin x="654" y="66"/>
      </p:cViewPr>
      <p:guideLst>
        <p:guide pos="8802"/>
        <p:guide orient="horz" pos="2592"/>
        <p:guide orient="horz" pos="1005"/>
        <p:guide orient="horz" pos="4723"/>
        <p:guide pos="4608"/>
        <p:guide pos="416"/>
      </p:guideLst>
    </p:cSldViewPr>
  </p:slideViewPr>
  <p:notesTextViewPr>
    <p:cViewPr>
      <p:scale>
        <a:sx n="1" d="1"/>
        <a:sy n="1" d="1"/>
      </p:scale>
      <p:origin x="0" y="0"/>
    </p:cViewPr>
  </p:notesTextViewPr>
  <p:sorterViewPr>
    <p:cViewPr>
      <p:scale>
        <a:sx n="60" d="100"/>
        <a:sy n="60" d="100"/>
      </p:scale>
      <p:origin x="0" y="-192"/>
    </p:cViewPr>
  </p:sorterViewPr>
  <p:notesViewPr>
    <p:cSldViewPr snapToGrid="0" showGuides="1">
      <p:cViewPr varScale="1">
        <p:scale>
          <a:sx n="96" d="100"/>
          <a:sy n="96" d="100"/>
        </p:scale>
        <p:origin x="355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anas, Krittin" userId="7b81c9c1-966c-44c7-8fbd-2c0960d2d427" providerId="ADAL" clId="{2C0999BF-0E0D-49BF-BEBA-F4726058E659}"/>
    <pc:docChg chg="modSld">
      <pc:chgData name="Sasanas, Krittin" userId="7b81c9c1-966c-44c7-8fbd-2c0960d2d427" providerId="ADAL" clId="{2C0999BF-0E0D-49BF-BEBA-F4726058E659}" dt="2020-05-04T11:12:33.661" v="0" actId="1076"/>
      <pc:docMkLst>
        <pc:docMk/>
      </pc:docMkLst>
      <pc:sldChg chg="modSp">
        <pc:chgData name="Sasanas, Krittin" userId="7b81c9c1-966c-44c7-8fbd-2c0960d2d427" providerId="ADAL" clId="{2C0999BF-0E0D-49BF-BEBA-F4726058E659}" dt="2020-05-04T11:12:33.661" v="0" actId="1076"/>
        <pc:sldMkLst>
          <pc:docMk/>
          <pc:sldMk cId="2844098092" sldId="719"/>
        </pc:sldMkLst>
        <pc:grpChg chg="mod">
          <ac:chgData name="Sasanas, Krittin" userId="7b81c9c1-966c-44c7-8fbd-2c0960d2d427" providerId="ADAL" clId="{2C0999BF-0E0D-49BF-BEBA-F4726058E659}" dt="2020-05-04T11:12:33.661" v="0" actId="1076"/>
          <ac:grpSpMkLst>
            <pc:docMk/>
            <pc:sldMk cId="2844098092" sldId="719"/>
            <ac:grpSpMk id="2" creationId="{C7664C5B-6EA9-4E31-A1F1-065E4451285D}"/>
          </ac:grpSpMkLst>
        </pc:grpChg>
      </pc:sldChg>
    </pc:docChg>
  </pc:docChgLst>
  <pc:docChgLst>
    <pc:chgData name="Sailors, Mary" userId="6a762e3a-aec4-454c-84dd-31639fbb25a2" providerId="ADAL" clId="{21F62F32-00D0-492D-941F-BBAFCAA37752}"/>
    <pc:docChg chg="delSld modSection">
      <pc:chgData name="Sailors, Mary" userId="6a762e3a-aec4-454c-84dd-31639fbb25a2" providerId="ADAL" clId="{21F62F32-00D0-492D-941F-BBAFCAA37752}" dt="2020-04-28T16:35:31.366" v="0" actId="2696"/>
      <pc:docMkLst>
        <pc:docMk/>
      </pc:docMkLst>
      <pc:sldChg chg="del">
        <pc:chgData name="Sailors, Mary" userId="6a762e3a-aec4-454c-84dd-31639fbb25a2" providerId="ADAL" clId="{21F62F32-00D0-492D-941F-BBAFCAA37752}" dt="2020-04-28T16:35:31.366" v="0" actId="2696"/>
        <pc:sldMkLst>
          <pc:docMk/>
          <pc:sldMk cId="1213963477" sldId="32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3801A-3A89-4FF2-80DD-1EE3D36D7160}" type="doc">
      <dgm:prSet loTypeId="urn:microsoft.com/office/officeart/2005/8/layout/hChevron3" loCatId="process" qsTypeId="urn:microsoft.com/office/officeart/2005/8/quickstyle/simple1" qsCatId="simple" csTypeId="urn:microsoft.com/office/officeart/2005/8/colors/accent0_3" csCatId="mainScheme" phldr="1"/>
      <dgm:spPr/>
    </dgm:pt>
    <dgm:pt modelId="{6637B22D-B111-4A87-9B42-E902010CEAAF}">
      <dgm:prSet phldrT="[Text]"/>
      <dgm:spPr/>
      <dgm:t>
        <a:bodyPr/>
        <a:lstStyle/>
        <a:p>
          <a:r>
            <a:rPr lang="en-US" b="1" dirty="0"/>
            <a:t>I. Business Problem (Question) Framing</a:t>
          </a:r>
        </a:p>
      </dgm:t>
    </dgm:pt>
    <dgm:pt modelId="{9A60A337-E918-4902-A536-44C25E80D0BB}" type="parTrans" cxnId="{CEF80F2D-278B-4567-B475-987E61ABE992}">
      <dgm:prSet/>
      <dgm:spPr/>
      <dgm:t>
        <a:bodyPr/>
        <a:lstStyle/>
        <a:p>
          <a:endParaRPr lang="en-US" b="1">
            <a:solidFill>
              <a:schemeClr val="tx1"/>
            </a:solidFill>
          </a:endParaRPr>
        </a:p>
      </dgm:t>
    </dgm:pt>
    <dgm:pt modelId="{B61E621B-3133-4481-8A59-C8834B36BFD2}" type="sibTrans" cxnId="{CEF80F2D-278B-4567-B475-987E61ABE992}">
      <dgm:prSet/>
      <dgm:spPr/>
      <dgm:t>
        <a:bodyPr/>
        <a:lstStyle/>
        <a:p>
          <a:endParaRPr lang="en-US" b="1">
            <a:solidFill>
              <a:schemeClr val="tx1"/>
            </a:solidFill>
          </a:endParaRPr>
        </a:p>
      </dgm:t>
    </dgm:pt>
    <dgm:pt modelId="{C8534F1E-46D7-44EA-8D17-FF963F7325C5}">
      <dgm:prSet phldrT="[Text]"/>
      <dgm:spPr/>
      <dgm:t>
        <a:bodyPr/>
        <a:lstStyle/>
        <a:p>
          <a:r>
            <a:rPr lang="en-US" b="1" dirty="0"/>
            <a:t>VI. Deployment</a:t>
          </a:r>
        </a:p>
      </dgm:t>
    </dgm:pt>
    <dgm:pt modelId="{38771CB2-7A5F-4251-B63D-0C9FEB5FF71C}" type="parTrans" cxnId="{39CD5289-1614-4185-A2CC-9128E8C076F0}">
      <dgm:prSet/>
      <dgm:spPr/>
      <dgm:t>
        <a:bodyPr/>
        <a:lstStyle/>
        <a:p>
          <a:endParaRPr lang="en-US" b="1">
            <a:solidFill>
              <a:schemeClr val="tx1"/>
            </a:solidFill>
          </a:endParaRPr>
        </a:p>
      </dgm:t>
    </dgm:pt>
    <dgm:pt modelId="{9A6FF56A-55E8-42D5-B4A5-5F965A9FA735}" type="sibTrans" cxnId="{39CD5289-1614-4185-A2CC-9128E8C076F0}">
      <dgm:prSet/>
      <dgm:spPr/>
      <dgm:t>
        <a:bodyPr/>
        <a:lstStyle/>
        <a:p>
          <a:endParaRPr lang="en-US" b="1">
            <a:solidFill>
              <a:schemeClr val="tx1"/>
            </a:solidFill>
          </a:endParaRPr>
        </a:p>
      </dgm:t>
    </dgm:pt>
    <dgm:pt modelId="{28A9F370-8470-41CD-BDCB-9905B1D90491}">
      <dgm:prSet phldrT="[Text]"/>
      <dgm:spPr/>
      <dgm:t>
        <a:bodyPr/>
        <a:lstStyle/>
        <a:p>
          <a:r>
            <a:rPr lang="en-US" b="1" dirty="0"/>
            <a:t>VII. Model Lifecycle Management</a:t>
          </a:r>
        </a:p>
      </dgm:t>
    </dgm:pt>
    <dgm:pt modelId="{33F87E93-B223-4E95-BAF7-F8382C89F305}" type="parTrans" cxnId="{4CA6F37C-B4E2-4A5A-B3E4-D5BEA86DD243}">
      <dgm:prSet/>
      <dgm:spPr/>
      <dgm:t>
        <a:bodyPr/>
        <a:lstStyle/>
        <a:p>
          <a:endParaRPr lang="en-US" b="1">
            <a:solidFill>
              <a:schemeClr val="tx1"/>
            </a:solidFill>
          </a:endParaRPr>
        </a:p>
      </dgm:t>
    </dgm:pt>
    <dgm:pt modelId="{5D9D7039-9FFC-4E42-9120-A1B106F58A1C}" type="sibTrans" cxnId="{4CA6F37C-B4E2-4A5A-B3E4-D5BEA86DD243}">
      <dgm:prSet/>
      <dgm:spPr/>
      <dgm:t>
        <a:bodyPr/>
        <a:lstStyle/>
        <a:p>
          <a:endParaRPr lang="en-US" b="1">
            <a:solidFill>
              <a:schemeClr val="tx1"/>
            </a:solidFill>
          </a:endParaRPr>
        </a:p>
      </dgm:t>
    </dgm:pt>
    <dgm:pt modelId="{D84B00EB-144F-4A4D-9DAF-AC0242227391}">
      <dgm:prSet/>
      <dgm:spPr/>
      <dgm:t>
        <a:bodyPr/>
        <a:lstStyle/>
        <a:p>
          <a:r>
            <a:rPr lang="en-US" b="1" dirty="0"/>
            <a:t>II. Analytics Problem Framing</a:t>
          </a:r>
        </a:p>
      </dgm:t>
    </dgm:pt>
    <dgm:pt modelId="{791974BE-F2A6-4828-80F6-A1195D296884}" type="parTrans" cxnId="{48D23361-62EB-4189-80D2-E8564C2EB9D2}">
      <dgm:prSet/>
      <dgm:spPr/>
      <dgm:t>
        <a:bodyPr/>
        <a:lstStyle/>
        <a:p>
          <a:endParaRPr lang="en-US" b="1">
            <a:solidFill>
              <a:schemeClr val="tx1"/>
            </a:solidFill>
          </a:endParaRPr>
        </a:p>
      </dgm:t>
    </dgm:pt>
    <dgm:pt modelId="{28F8AA4D-9BC4-4E7C-A331-466ED8B985FD}" type="sibTrans" cxnId="{48D23361-62EB-4189-80D2-E8564C2EB9D2}">
      <dgm:prSet/>
      <dgm:spPr/>
      <dgm:t>
        <a:bodyPr/>
        <a:lstStyle/>
        <a:p>
          <a:endParaRPr lang="en-US" b="1">
            <a:solidFill>
              <a:schemeClr val="tx1"/>
            </a:solidFill>
          </a:endParaRPr>
        </a:p>
      </dgm:t>
    </dgm:pt>
    <dgm:pt modelId="{05A76A93-BD35-4E91-83E4-3BADEA5285D1}">
      <dgm:prSet/>
      <dgm:spPr/>
      <dgm:t>
        <a:bodyPr/>
        <a:lstStyle/>
        <a:p>
          <a:r>
            <a:rPr lang="en-US" b="1" dirty="0"/>
            <a:t>III. Data</a:t>
          </a:r>
        </a:p>
      </dgm:t>
    </dgm:pt>
    <dgm:pt modelId="{5E1E9273-030C-494B-B7BD-513973B33CDE}" type="parTrans" cxnId="{67FCE73B-0836-498A-B6A1-2E957645C00C}">
      <dgm:prSet/>
      <dgm:spPr/>
      <dgm:t>
        <a:bodyPr/>
        <a:lstStyle/>
        <a:p>
          <a:endParaRPr lang="en-US" b="1">
            <a:solidFill>
              <a:schemeClr val="tx1"/>
            </a:solidFill>
          </a:endParaRPr>
        </a:p>
      </dgm:t>
    </dgm:pt>
    <dgm:pt modelId="{E7E27B53-542E-47F3-B012-C73FA127D62A}" type="sibTrans" cxnId="{67FCE73B-0836-498A-B6A1-2E957645C00C}">
      <dgm:prSet/>
      <dgm:spPr/>
      <dgm:t>
        <a:bodyPr/>
        <a:lstStyle/>
        <a:p>
          <a:endParaRPr lang="en-US" b="1">
            <a:solidFill>
              <a:schemeClr val="tx1"/>
            </a:solidFill>
          </a:endParaRPr>
        </a:p>
      </dgm:t>
    </dgm:pt>
    <dgm:pt modelId="{092CEC4B-C2BC-424B-B08A-F74C5339EE05}">
      <dgm:prSet/>
      <dgm:spPr/>
      <dgm:t>
        <a:bodyPr/>
        <a:lstStyle/>
        <a:p>
          <a:r>
            <a:rPr lang="en-US" b="1" dirty="0"/>
            <a:t>IV. Methodology</a:t>
          </a:r>
        </a:p>
      </dgm:t>
    </dgm:pt>
    <dgm:pt modelId="{973BDE84-C5C6-48A9-AE57-E37B84F6CF98}" type="parTrans" cxnId="{4D52DED7-C725-4F1F-B195-8B338FEFEEC7}">
      <dgm:prSet/>
      <dgm:spPr/>
      <dgm:t>
        <a:bodyPr/>
        <a:lstStyle/>
        <a:p>
          <a:endParaRPr lang="en-US" b="1">
            <a:solidFill>
              <a:schemeClr val="tx1"/>
            </a:solidFill>
          </a:endParaRPr>
        </a:p>
      </dgm:t>
    </dgm:pt>
    <dgm:pt modelId="{E29607C7-6830-4CFB-BA99-C51A7B1B2281}" type="sibTrans" cxnId="{4D52DED7-C725-4F1F-B195-8B338FEFEEC7}">
      <dgm:prSet/>
      <dgm:spPr/>
      <dgm:t>
        <a:bodyPr/>
        <a:lstStyle/>
        <a:p>
          <a:endParaRPr lang="en-US" b="1">
            <a:solidFill>
              <a:schemeClr val="tx1"/>
            </a:solidFill>
          </a:endParaRPr>
        </a:p>
      </dgm:t>
    </dgm:pt>
    <dgm:pt modelId="{2314D0F5-0271-4B0E-A95C-433066A76182}">
      <dgm:prSet/>
      <dgm:spPr/>
      <dgm:t>
        <a:bodyPr/>
        <a:lstStyle/>
        <a:p>
          <a:r>
            <a:rPr lang="en-US" b="1" dirty="0"/>
            <a:t>V. Model Building</a:t>
          </a:r>
        </a:p>
      </dgm:t>
    </dgm:pt>
    <dgm:pt modelId="{BEE93E14-1619-4EF7-8739-F25CE1FA2733}" type="parTrans" cxnId="{9FBE373A-BE70-4FF1-9242-65675C928185}">
      <dgm:prSet/>
      <dgm:spPr/>
      <dgm:t>
        <a:bodyPr/>
        <a:lstStyle/>
        <a:p>
          <a:endParaRPr lang="en-US" b="1">
            <a:solidFill>
              <a:schemeClr val="tx1"/>
            </a:solidFill>
          </a:endParaRPr>
        </a:p>
      </dgm:t>
    </dgm:pt>
    <dgm:pt modelId="{7CB45E21-8878-4486-A704-8B59D1A39C8D}" type="sibTrans" cxnId="{9FBE373A-BE70-4FF1-9242-65675C928185}">
      <dgm:prSet/>
      <dgm:spPr/>
      <dgm:t>
        <a:bodyPr/>
        <a:lstStyle/>
        <a:p>
          <a:endParaRPr lang="en-US" b="1">
            <a:solidFill>
              <a:schemeClr val="tx1"/>
            </a:solidFill>
          </a:endParaRPr>
        </a:p>
      </dgm:t>
    </dgm:pt>
    <dgm:pt modelId="{9504E7C1-8ACE-4813-87BB-260D666C7573}" type="pres">
      <dgm:prSet presAssocID="{1243801A-3A89-4FF2-80DD-1EE3D36D7160}" presName="Name0" presStyleCnt="0">
        <dgm:presLayoutVars>
          <dgm:dir/>
          <dgm:resizeHandles val="exact"/>
        </dgm:presLayoutVars>
      </dgm:prSet>
      <dgm:spPr/>
    </dgm:pt>
    <dgm:pt modelId="{2175FC9B-A10F-4F6E-A557-50AD77196D93}" type="pres">
      <dgm:prSet presAssocID="{6637B22D-B111-4A87-9B42-E902010CEAAF}" presName="parTxOnly" presStyleLbl="node1" presStyleIdx="0" presStyleCnt="7">
        <dgm:presLayoutVars>
          <dgm:bulletEnabled val="1"/>
        </dgm:presLayoutVars>
      </dgm:prSet>
      <dgm:spPr/>
    </dgm:pt>
    <dgm:pt modelId="{29DD5C42-D1FE-4B61-8B99-1FAD24CC771B}" type="pres">
      <dgm:prSet presAssocID="{B61E621B-3133-4481-8A59-C8834B36BFD2}" presName="parSpace" presStyleCnt="0"/>
      <dgm:spPr/>
    </dgm:pt>
    <dgm:pt modelId="{F7C0DE23-0B68-4B59-9E37-C0B6D4B5E6BD}" type="pres">
      <dgm:prSet presAssocID="{D84B00EB-144F-4A4D-9DAF-AC0242227391}" presName="parTxOnly" presStyleLbl="node1" presStyleIdx="1" presStyleCnt="7">
        <dgm:presLayoutVars>
          <dgm:bulletEnabled val="1"/>
        </dgm:presLayoutVars>
      </dgm:prSet>
      <dgm:spPr/>
    </dgm:pt>
    <dgm:pt modelId="{FB535ED0-C096-4B79-80A5-7D539C3A19AF}" type="pres">
      <dgm:prSet presAssocID="{28F8AA4D-9BC4-4E7C-A331-466ED8B985FD}" presName="parSpace" presStyleCnt="0"/>
      <dgm:spPr/>
    </dgm:pt>
    <dgm:pt modelId="{4509BC7C-D2E6-48A5-B16F-D671D7E2F1CF}" type="pres">
      <dgm:prSet presAssocID="{05A76A93-BD35-4E91-83E4-3BADEA5285D1}" presName="parTxOnly" presStyleLbl="node1" presStyleIdx="2" presStyleCnt="7" custLinFactNeighborY="0">
        <dgm:presLayoutVars>
          <dgm:bulletEnabled val="1"/>
        </dgm:presLayoutVars>
      </dgm:prSet>
      <dgm:spPr/>
    </dgm:pt>
    <dgm:pt modelId="{337AC3D0-2892-4203-B235-67FB9EF393E1}" type="pres">
      <dgm:prSet presAssocID="{E7E27B53-542E-47F3-B012-C73FA127D62A}" presName="parSpace" presStyleCnt="0"/>
      <dgm:spPr/>
    </dgm:pt>
    <dgm:pt modelId="{61149BFB-F3FC-40BC-AA4D-88486621DCDB}" type="pres">
      <dgm:prSet presAssocID="{092CEC4B-C2BC-424B-B08A-F74C5339EE05}" presName="parTxOnly" presStyleLbl="node1" presStyleIdx="3" presStyleCnt="7">
        <dgm:presLayoutVars>
          <dgm:bulletEnabled val="1"/>
        </dgm:presLayoutVars>
      </dgm:prSet>
      <dgm:spPr/>
    </dgm:pt>
    <dgm:pt modelId="{4694912C-4AE3-4B04-9B17-8AA728D1AEAB}" type="pres">
      <dgm:prSet presAssocID="{E29607C7-6830-4CFB-BA99-C51A7B1B2281}" presName="parSpace" presStyleCnt="0"/>
      <dgm:spPr/>
    </dgm:pt>
    <dgm:pt modelId="{8BB6DBF9-1039-445F-B5FC-34C4FDE53A6E}" type="pres">
      <dgm:prSet presAssocID="{2314D0F5-0271-4B0E-A95C-433066A76182}" presName="parTxOnly" presStyleLbl="node1" presStyleIdx="4" presStyleCnt="7">
        <dgm:presLayoutVars>
          <dgm:bulletEnabled val="1"/>
        </dgm:presLayoutVars>
      </dgm:prSet>
      <dgm:spPr/>
    </dgm:pt>
    <dgm:pt modelId="{A885C965-1889-43B1-84EF-ACF9FD75CEDB}" type="pres">
      <dgm:prSet presAssocID="{7CB45E21-8878-4486-A704-8B59D1A39C8D}" presName="parSpace" presStyleCnt="0"/>
      <dgm:spPr/>
    </dgm:pt>
    <dgm:pt modelId="{6AFB2D03-A466-459E-B0EC-A1812ADB1B72}" type="pres">
      <dgm:prSet presAssocID="{C8534F1E-46D7-44EA-8D17-FF963F7325C5}" presName="parTxOnly" presStyleLbl="node1" presStyleIdx="5" presStyleCnt="7">
        <dgm:presLayoutVars>
          <dgm:bulletEnabled val="1"/>
        </dgm:presLayoutVars>
      </dgm:prSet>
      <dgm:spPr/>
    </dgm:pt>
    <dgm:pt modelId="{589715EE-4BCE-49A9-9376-4E16EF0441B7}" type="pres">
      <dgm:prSet presAssocID="{9A6FF56A-55E8-42D5-B4A5-5F965A9FA735}" presName="parSpace" presStyleCnt="0"/>
      <dgm:spPr/>
    </dgm:pt>
    <dgm:pt modelId="{A657E395-726D-44DD-9086-098F4D337A8D}" type="pres">
      <dgm:prSet presAssocID="{28A9F370-8470-41CD-BDCB-9905B1D90491}" presName="parTxOnly" presStyleLbl="node1" presStyleIdx="6" presStyleCnt="7">
        <dgm:presLayoutVars>
          <dgm:bulletEnabled val="1"/>
        </dgm:presLayoutVars>
      </dgm:prSet>
      <dgm:spPr/>
    </dgm:pt>
  </dgm:ptLst>
  <dgm:cxnLst>
    <dgm:cxn modelId="{48AEE125-D8A6-4A26-92B9-C34EAB736EA4}" type="presOf" srcId="{28A9F370-8470-41CD-BDCB-9905B1D90491}" destId="{A657E395-726D-44DD-9086-098F4D337A8D}" srcOrd="0" destOrd="0" presId="urn:microsoft.com/office/officeart/2005/8/layout/hChevron3"/>
    <dgm:cxn modelId="{CEF80F2D-278B-4567-B475-987E61ABE992}" srcId="{1243801A-3A89-4FF2-80DD-1EE3D36D7160}" destId="{6637B22D-B111-4A87-9B42-E902010CEAAF}" srcOrd="0" destOrd="0" parTransId="{9A60A337-E918-4902-A536-44C25E80D0BB}" sibTransId="{B61E621B-3133-4481-8A59-C8834B36BFD2}"/>
    <dgm:cxn modelId="{9FBE373A-BE70-4FF1-9242-65675C928185}" srcId="{1243801A-3A89-4FF2-80DD-1EE3D36D7160}" destId="{2314D0F5-0271-4B0E-A95C-433066A76182}" srcOrd="4" destOrd="0" parTransId="{BEE93E14-1619-4EF7-8739-F25CE1FA2733}" sibTransId="{7CB45E21-8878-4486-A704-8B59D1A39C8D}"/>
    <dgm:cxn modelId="{67FCE73B-0836-498A-B6A1-2E957645C00C}" srcId="{1243801A-3A89-4FF2-80DD-1EE3D36D7160}" destId="{05A76A93-BD35-4E91-83E4-3BADEA5285D1}" srcOrd="2" destOrd="0" parTransId="{5E1E9273-030C-494B-B7BD-513973B33CDE}" sibTransId="{E7E27B53-542E-47F3-B012-C73FA127D62A}"/>
    <dgm:cxn modelId="{48D23361-62EB-4189-80D2-E8564C2EB9D2}" srcId="{1243801A-3A89-4FF2-80DD-1EE3D36D7160}" destId="{D84B00EB-144F-4A4D-9DAF-AC0242227391}" srcOrd="1" destOrd="0" parTransId="{791974BE-F2A6-4828-80F6-A1195D296884}" sibTransId="{28F8AA4D-9BC4-4E7C-A331-466ED8B985FD}"/>
    <dgm:cxn modelId="{AAE5FE6C-C597-4B35-92C1-66759A6B6D5C}" type="presOf" srcId="{05A76A93-BD35-4E91-83E4-3BADEA5285D1}" destId="{4509BC7C-D2E6-48A5-B16F-D671D7E2F1CF}" srcOrd="0" destOrd="0" presId="urn:microsoft.com/office/officeart/2005/8/layout/hChevron3"/>
    <dgm:cxn modelId="{1E234B74-3351-43AF-A265-A19EB00527E8}" type="presOf" srcId="{1243801A-3A89-4FF2-80DD-1EE3D36D7160}" destId="{9504E7C1-8ACE-4813-87BB-260D666C7573}" srcOrd="0" destOrd="0" presId="urn:microsoft.com/office/officeart/2005/8/layout/hChevron3"/>
    <dgm:cxn modelId="{841BA87C-85B1-48FA-BEA7-C979D4F628CA}" type="presOf" srcId="{2314D0F5-0271-4B0E-A95C-433066A76182}" destId="{8BB6DBF9-1039-445F-B5FC-34C4FDE53A6E}" srcOrd="0" destOrd="0" presId="urn:microsoft.com/office/officeart/2005/8/layout/hChevron3"/>
    <dgm:cxn modelId="{4CA6F37C-B4E2-4A5A-B3E4-D5BEA86DD243}" srcId="{1243801A-3A89-4FF2-80DD-1EE3D36D7160}" destId="{28A9F370-8470-41CD-BDCB-9905B1D90491}" srcOrd="6" destOrd="0" parTransId="{33F87E93-B223-4E95-BAF7-F8382C89F305}" sibTransId="{5D9D7039-9FFC-4E42-9120-A1B106F58A1C}"/>
    <dgm:cxn modelId="{3C276381-69B1-40EC-A4F6-70BAC091533E}" type="presOf" srcId="{D84B00EB-144F-4A4D-9DAF-AC0242227391}" destId="{F7C0DE23-0B68-4B59-9E37-C0B6D4B5E6BD}" srcOrd="0" destOrd="0" presId="urn:microsoft.com/office/officeart/2005/8/layout/hChevron3"/>
    <dgm:cxn modelId="{42E93982-1A64-47BB-8786-13B6A2D64EB4}" type="presOf" srcId="{C8534F1E-46D7-44EA-8D17-FF963F7325C5}" destId="{6AFB2D03-A466-459E-B0EC-A1812ADB1B72}" srcOrd="0" destOrd="0" presId="urn:microsoft.com/office/officeart/2005/8/layout/hChevron3"/>
    <dgm:cxn modelId="{39CD5289-1614-4185-A2CC-9128E8C076F0}" srcId="{1243801A-3A89-4FF2-80DD-1EE3D36D7160}" destId="{C8534F1E-46D7-44EA-8D17-FF963F7325C5}" srcOrd="5" destOrd="0" parTransId="{38771CB2-7A5F-4251-B63D-0C9FEB5FF71C}" sibTransId="{9A6FF56A-55E8-42D5-B4A5-5F965A9FA735}"/>
    <dgm:cxn modelId="{01037DC0-C26F-4DC0-932F-21D201D29A59}" type="presOf" srcId="{092CEC4B-C2BC-424B-B08A-F74C5339EE05}" destId="{61149BFB-F3FC-40BC-AA4D-88486621DCDB}" srcOrd="0" destOrd="0" presId="urn:microsoft.com/office/officeart/2005/8/layout/hChevron3"/>
    <dgm:cxn modelId="{4D52DED7-C725-4F1F-B195-8B338FEFEEC7}" srcId="{1243801A-3A89-4FF2-80DD-1EE3D36D7160}" destId="{092CEC4B-C2BC-424B-B08A-F74C5339EE05}" srcOrd="3" destOrd="0" parTransId="{973BDE84-C5C6-48A9-AE57-E37B84F6CF98}" sibTransId="{E29607C7-6830-4CFB-BA99-C51A7B1B2281}"/>
    <dgm:cxn modelId="{B0BE65FC-E75B-4251-9E27-34A307D6E44D}" type="presOf" srcId="{6637B22D-B111-4A87-9B42-E902010CEAAF}" destId="{2175FC9B-A10F-4F6E-A557-50AD77196D93}" srcOrd="0" destOrd="0" presId="urn:microsoft.com/office/officeart/2005/8/layout/hChevron3"/>
    <dgm:cxn modelId="{B817F47B-1B2E-4946-A386-08C5F03AB159}" type="presParOf" srcId="{9504E7C1-8ACE-4813-87BB-260D666C7573}" destId="{2175FC9B-A10F-4F6E-A557-50AD77196D93}" srcOrd="0" destOrd="0" presId="urn:microsoft.com/office/officeart/2005/8/layout/hChevron3"/>
    <dgm:cxn modelId="{7410FF17-03E0-4971-9AE8-A3A03575C3C6}" type="presParOf" srcId="{9504E7C1-8ACE-4813-87BB-260D666C7573}" destId="{29DD5C42-D1FE-4B61-8B99-1FAD24CC771B}" srcOrd="1" destOrd="0" presId="urn:microsoft.com/office/officeart/2005/8/layout/hChevron3"/>
    <dgm:cxn modelId="{C41359D5-B283-42A2-A367-D258AF92C90B}" type="presParOf" srcId="{9504E7C1-8ACE-4813-87BB-260D666C7573}" destId="{F7C0DE23-0B68-4B59-9E37-C0B6D4B5E6BD}" srcOrd="2" destOrd="0" presId="urn:microsoft.com/office/officeart/2005/8/layout/hChevron3"/>
    <dgm:cxn modelId="{7EAC0705-C0ED-4707-9A44-205D02C2602E}" type="presParOf" srcId="{9504E7C1-8ACE-4813-87BB-260D666C7573}" destId="{FB535ED0-C096-4B79-80A5-7D539C3A19AF}" srcOrd="3" destOrd="0" presId="urn:microsoft.com/office/officeart/2005/8/layout/hChevron3"/>
    <dgm:cxn modelId="{A39F77F8-1C44-4461-9B0A-235A4456807E}" type="presParOf" srcId="{9504E7C1-8ACE-4813-87BB-260D666C7573}" destId="{4509BC7C-D2E6-48A5-B16F-D671D7E2F1CF}" srcOrd="4" destOrd="0" presId="urn:microsoft.com/office/officeart/2005/8/layout/hChevron3"/>
    <dgm:cxn modelId="{6ED27607-A6F2-451C-AF54-5E7967F43656}" type="presParOf" srcId="{9504E7C1-8ACE-4813-87BB-260D666C7573}" destId="{337AC3D0-2892-4203-B235-67FB9EF393E1}" srcOrd="5" destOrd="0" presId="urn:microsoft.com/office/officeart/2005/8/layout/hChevron3"/>
    <dgm:cxn modelId="{B07C1003-B10D-4A1C-976A-53D1F79243BD}" type="presParOf" srcId="{9504E7C1-8ACE-4813-87BB-260D666C7573}" destId="{61149BFB-F3FC-40BC-AA4D-88486621DCDB}" srcOrd="6" destOrd="0" presId="urn:microsoft.com/office/officeart/2005/8/layout/hChevron3"/>
    <dgm:cxn modelId="{D2CF6853-9ABB-4C7A-845D-D3AFECF03351}" type="presParOf" srcId="{9504E7C1-8ACE-4813-87BB-260D666C7573}" destId="{4694912C-4AE3-4B04-9B17-8AA728D1AEAB}" srcOrd="7" destOrd="0" presId="urn:microsoft.com/office/officeart/2005/8/layout/hChevron3"/>
    <dgm:cxn modelId="{7C5F2614-7551-40B0-9ACE-AEA01D6FEE86}" type="presParOf" srcId="{9504E7C1-8ACE-4813-87BB-260D666C7573}" destId="{8BB6DBF9-1039-445F-B5FC-34C4FDE53A6E}" srcOrd="8" destOrd="0" presId="urn:microsoft.com/office/officeart/2005/8/layout/hChevron3"/>
    <dgm:cxn modelId="{C6E03FBD-A73F-46EC-B977-B6CC637EF76F}" type="presParOf" srcId="{9504E7C1-8ACE-4813-87BB-260D666C7573}" destId="{A885C965-1889-43B1-84EF-ACF9FD75CEDB}" srcOrd="9" destOrd="0" presId="urn:microsoft.com/office/officeart/2005/8/layout/hChevron3"/>
    <dgm:cxn modelId="{A4A3E977-298B-4176-8B17-56976A1A2BB2}" type="presParOf" srcId="{9504E7C1-8ACE-4813-87BB-260D666C7573}" destId="{6AFB2D03-A466-459E-B0EC-A1812ADB1B72}" srcOrd="10" destOrd="0" presId="urn:microsoft.com/office/officeart/2005/8/layout/hChevron3"/>
    <dgm:cxn modelId="{720110B4-FFAE-4955-B008-BC4CAA23E8F9}" type="presParOf" srcId="{9504E7C1-8ACE-4813-87BB-260D666C7573}" destId="{589715EE-4BCE-49A9-9376-4E16EF0441B7}" srcOrd="11" destOrd="0" presId="urn:microsoft.com/office/officeart/2005/8/layout/hChevron3"/>
    <dgm:cxn modelId="{0271C955-11D5-4BBA-952D-8613D0130DA2}" type="presParOf" srcId="{9504E7C1-8ACE-4813-87BB-260D666C7573}" destId="{A657E395-726D-44DD-9086-098F4D337A8D}"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5FC9B-A10F-4F6E-A557-50AD77196D93}">
      <dsp:nvSpPr>
        <dsp:cNvPr id="0" name=""/>
        <dsp:cNvSpPr/>
      </dsp:nvSpPr>
      <dsp:spPr>
        <a:xfrm>
          <a:off x="1567" y="256034"/>
          <a:ext cx="1844025" cy="737610"/>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I. Business Problem (Question) Framing</a:t>
          </a:r>
        </a:p>
      </dsp:txBody>
      <dsp:txXfrm>
        <a:off x="1567" y="256034"/>
        <a:ext cx="1659623" cy="737610"/>
      </dsp:txXfrm>
    </dsp:sp>
    <dsp:sp modelId="{F7C0DE23-0B68-4B59-9E37-C0B6D4B5E6BD}">
      <dsp:nvSpPr>
        <dsp:cNvPr id="0" name=""/>
        <dsp:cNvSpPr/>
      </dsp:nvSpPr>
      <dsp:spPr>
        <a:xfrm>
          <a:off x="1476787" y="256034"/>
          <a:ext cx="1844025" cy="73761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II. Analytics Problem Framing</a:t>
          </a:r>
        </a:p>
      </dsp:txBody>
      <dsp:txXfrm>
        <a:off x="1845592" y="256034"/>
        <a:ext cx="1106415" cy="737610"/>
      </dsp:txXfrm>
    </dsp:sp>
    <dsp:sp modelId="{4509BC7C-D2E6-48A5-B16F-D671D7E2F1CF}">
      <dsp:nvSpPr>
        <dsp:cNvPr id="0" name=""/>
        <dsp:cNvSpPr/>
      </dsp:nvSpPr>
      <dsp:spPr>
        <a:xfrm>
          <a:off x="2952007" y="256034"/>
          <a:ext cx="1844025" cy="73761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III. Data</a:t>
          </a:r>
        </a:p>
      </dsp:txBody>
      <dsp:txXfrm>
        <a:off x="3320812" y="256034"/>
        <a:ext cx="1106415" cy="737610"/>
      </dsp:txXfrm>
    </dsp:sp>
    <dsp:sp modelId="{61149BFB-F3FC-40BC-AA4D-88486621DCDB}">
      <dsp:nvSpPr>
        <dsp:cNvPr id="0" name=""/>
        <dsp:cNvSpPr/>
      </dsp:nvSpPr>
      <dsp:spPr>
        <a:xfrm>
          <a:off x="4427227" y="256034"/>
          <a:ext cx="1844025" cy="73761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IV. Methodology</a:t>
          </a:r>
        </a:p>
      </dsp:txBody>
      <dsp:txXfrm>
        <a:off x="4796032" y="256034"/>
        <a:ext cx="1106415" cy="737610"/>
      </dsp:txXfrm>
    </dsp:sp>
    <dsp:sp modelId="{8BB6DBF9-1039-445F-B5FC-34C4FDE53A6E}">
      <dsp:nvSpPr>
        <dsp:cNvPr id="0" name=""/>
        <dsp:cNvSpPr/>
      </dsp:nvSpPr>
      <dsp:spPr>
        <a:xfrm>
          <a:off x="5902447" y="256034"/>
          <a:ext cx="1844025" cy="73761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V. Model Building</a:t>
          </a:r>
        </a:p>
      </dsp:txBody>
      <dsp:txXfrm>
        <a:off x="6271252" y="256034"/>
        <a:ext cx="1106415" cy="737610"/>
      </dsp:txXfrm>
    </dsp:sp>
    <dsp:sp modelId="{6AFB2D03-A466-459E-B0EC-A1812ADB1B72}">
      <dsp:nvSpPr>
        <dsp:cNvPr id="0" name=""/>
        <dsp:cNvSpPr/>
      </dsp:nvSpPr>
      <dsp:spPr>
        <a:xfrm>
          <a:off x="7377667" y="256034"/>
          <a:ext cx="1844025" cy="73761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VI. Deployment</a:t>
          </a:r>
        </a:p>
      </dsp:txBody>
      <dsp:txXfrm>
        <a:off x="7746472" y="256034"/>
        <a:ext cx="1106415" cy="737610"/>
      </dsp:txXfrm>
    </dsp:sp>
    <dsp:sp modelId="{A657E395-726D-44DD-9086-098F4D337A8D}">
      <dsp:nvSpPr>
        <dsp:cNvPr id="0" name=""/>
        <dsp:cNvSpPr/>
      </dsp:nvSpPr>
      <dsp:spPr>
        <a:xfrm>
          <a:off x="8852887" y="256034"/>
          <a:ext cx="1844025" cy="737610"/>
        </a:xfrm>
        <a:prstGeom prst="chevron">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b="1" kern="1200" dirty="0"/>
            <a:t>VII. Model Lifecycle Management</a:t>
          </a:r>
        </a:p>
      </dsp:txBody>
      <dsp:txXfrm>
        <a:off x="9221692" y="256034"/>
        <a:ext cx="1106415" cy="73761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952A8AD-E04D-40C1-AD98-A5589D48FF85}" type="datetimeFigureOut">
              <a:rPr lang="en-US" smtClean="0"/>
              <a:pPr/>
              <a:t>5/4/2020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4F6C8EC8-224B-4750-B4CE-FC987A9630E0}" type="slidenum">
              <a:rPr lang="en-US" smtClean="0"/>
              <a:pPr/>
              <a:t>‹#›</a:t>
            </a:fld>
            <a:endParaRPr lang="en-US"/>
          </a:p>
        </p:txBody>
      </p:sp>
    </p:spTree>
    <p:extLst>
      <p:ext uri="{BB962C8B-B14F-4D97-AF65-F5344CB8AC3E}">
        <p14:creationId xmlns:p14="http://schemas.microsoft.com/office/powerpoint/2010/main" val="2079929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p:txBody>
      </p:sp>
    </p:spTree>
    <p:extLst>
      <p:ext uri="{BB962C8B-B14F-4D97-AF65-F5344CB8AC3E}">
        <p14:creationId xmlns:p14="http://schemas.microsoft.com/office/powerpoint/2010/main" val="2369340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E2BE3A-1228-44C4-8DA8-03B64B2AC178}"/>
              </a:ext>
            </a:extLst>
          </p:cNvPr>
          <p:cNvPicPr>
            <a:picLocks noChangeAspect="1"/>
          </p:cNvPicPr>
          <p:nvPr userDrawn="1"/>
        </p:nvPicPr>
        <p:blipFill>
          <a:blip r:embed="rId2"/>
          <a:stretch>
            <a:fillRect/>
          </a:stretch>
        </p:blipFill>
        <p:spPr>
          <a:xfrm>
            <a:off x="-142118" y="-590551"/>
            <a:ext cx="14924918" cy="10942611"/>
          </a:xfrm>
          <a:prstGeom prst="rect">
            <a:avLst/>
          </a:prstGeom>
        </p:spPr>
      </p:pic>
      <p:sp>
        <p:nvSpPr>
          <p:cNvPr id="2" name="Title 1"/>
          <p:cNvSpPr>
            <a:spLocks noGrp="1"/>
          </p:cNvSpPr>
          <p:nvPr userDrawn="1">
            <p:ph type="ctrTitle" hasCustomPrompt="1"/>
          </p:nvPr>
        </p:nvSpPr>
        <p:spPr>
          <a:xfrm>
            <a:off x="1463041" y="2743369"/>
            <a:ext cx="11704320" cy="1949234"/>
          </a:xfrm>
        </p:spPr>
        <p:txBody>
          <a:bodyPr lIns="0" rIns="0" anchor="t">
            <a:noAutofit/>
          </a:bodyPr>
          <a:lstStyle>
            <a:lvl1pPr>
              <a:lnSpc>
                <a:spcPct val="90000"/>
              </a:lnSpc>
              <a:defRPr sz="5300" b="1" baseline="0">
                <a:solidFill>
                  <a:schemeClr val="bg2"/>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1463041" y="4729797"/>
            <a:ext cx="11704320" cy="1963897"/>
          </a:xfrm>
        </p:spPr>
        <p:txBody>
          <a:bodyPr lIns="0" rIns="0">
            <a:noAutofit/>
          </a:bodyPr>
          <a:lstStyle>
            <a:lvl1pPr marL="0" indent="0" algn="ctr">
              <a:spcBef>
                <a:spcPts val="0"/>
              </a:spcBef>
              <a:buNone/>
              <a:defRPr sz="1700" b="0" i="0" baseline="0">
                <a:solidFill>
                  <a:schemeClr val="bg2"/>
                </a:solidFill>
              </a:defRPr>
            </a:lvl1pPr>
            <a:lvl2pPr marL="548731" indent="0" algn="ctr">
              <a:buNone/>
              <a:defRPr>
                <a:solidFill>
                  <a:schemeClr val="tx1">
                    <a:tint val="75000"/>
                  </a:schemeClr>
                </a:solidFill>
              </a:defRPr>
            </a:lvl2pPr>
            <a:lvl3pPr marL="1097463" indent="0" algn="ctr">
              <a:buNone/>
              <a:defRPr>
                <a:solidFill>
                  <a:schemeClr val="tx1">
                    <a:tint val="75000"/>
                  </a:schemeClr>
                </a:solidFill>
              </a:defRPr>
            </a:lvl3pPr>
            <a:lvl4pPr marL="1646194" indent="0" algn="ctr">
              <a:buNone/>
              <a:defRPr>
                <a:solidFill>
                  <a:schemeClr val="tx1">
                    <a:tint val="75000"/>
                  </a:schemeClr>
                </a:solidFill>
              </a:defRPr>
            </a:lvl4pPr>
            <a:lvl5pPr marL="2194926" indent="0" algn="ctr">
              <a:buNone/>
              <a:defRPr>
                <a:solidFill>
                  <a:schemeClr val="tx1">
                    <a:tint val="75000"/>
                  </a:schemeClr>
                </a:solidFill>
              </a:defRPr>
            </a:lvl5pPr>
            <a:lvl6pPr marL="2743657" indent="0" algn="ctr">
              <a:buNone/>
              <a:defRPr>
                <a:solidFill>
                  <a:schemeClr val="tx1">
                    <a:tint val="75000"/>
                  </a:schemeClr>
                </a:solidFill>
              </a:defRPr>
            </a:lvl6pPr>
            <a:lvl7pPr marL="3292389" indent="0" algn="ctr">
              <a:buNone/>
              <a:defRPr>
                <a:solidFill>
                  <a:schemeClr val="tx1">
                    <a:tint val="75000"/>
                  </a:schemeClr>
                </a:solidFill>
              </a:defRPr>
            </a:lvl7pPr>
            <a:lvl8pPr marL="3841120" indent="0" algn="ctr">
              <a:buNone/>
              <a:defRPr>
                <a:solidFill>
                  <a:schemeClr val="tx1">
                    <a:tint val="75000"/>
                  </a:schemeClr>
                </a:solidFill>
              </a:defRPr>
            </a:lvl8pPr>
            <a:lvl9pPr marL="4389852" indent="0" algn="ctr">
              <a:buNone/>
              <a:defRPr>
                <a:solidFill>
                  <a:schemeClr val="tx1">
                    <a:tint val="75000"/>
                  </a:schemeClr>
                </a:solidFill>
              </a:defRPr>
            </a:lvl9pPr>
          </a:lstStyle>
          <a:p>
            <a:r>
              <a:rPr lang="en-US" dirty="0"/>
              <a:t>Presenter, title, date</a:t>
            </a:r>
          </a:p>
        </p:txBody>
      </p:sp>
      <p:sp>
        <p:nvSpPr>
          <p:cNvPr id="6" name="TextBox 5"/>
          <p:cNvSpPr txBox="1"/>
          <p:nvPr userDrawn="1"/>
        </p:nvSpPr>
        <p:spPr>
          <a:xfrm>
            <a:off x="658368" y="7943830"/>
            <a:ext cx="929742" cy="153888"/>
          </a:xfrm>
          <a:prstGeom prst="rect">
            <a:avLst/>
          </a:prstGeom>
          <a:noFill/>
        </p:spPr>
        <p:txBody>
          <a:bodyPr wrap="none" lIns="0" tIns="0" rIns="0" bIns="0" rtlCol="0">
            <a:spAutoFit/>
          </a:bodyPr>
          <a:lstStyle/>
          <a:p>
            <a:r>
              <a:rPr lang="en-US" sz="1000" dirty="0">
                <a:solidFill>
                  <a:prstClr val="black"/>
                </a:solidFill>
                <a:latin typeface="Arial"/>
              </a:rPr>
              <a:t>© 2020 Chevron</a:t>
            </a:r>
          </a:p>
        </p:txBody>
      </p:sp>
      <p:pic>
        <p:nvPicPr>
          <p:cNvPr id="8" name="Picture 2" descr="P:\My Documents\_in progress\_Resources\2016_NEW brand\Logos\Chevron hallmark suite\Hallmark Tagline Lockup\Hallmark Tagline Lockup Vertical Registered\Hallmark Tagline Lockup Vertical Registered For Onsceen Use\HallmarkHE_R_vert_rgb.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6709" t="-20077" r="-12957" b="-20077"/>
          <a:stretch/>
        </p:blipFill>
        <p:spPr bwMode="auto">
          <a:xfrm>
            <a:off x="6338315" y="999067"/>
            <a:ext cx="1953771" cy="177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364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60400" y="1595438"/>
            <a:ext cx="13310973" cy="5900995"/>
          </a:xfrm>
        </p:spPr>
        <p:txBody>
          <a:bodyPr/>
          <a:lstStyle>
            <a:lvl2pPr marL="411549" indent="-205774">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5868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8368" y="288324"/>
            <a:ext cx="13313005" cy="1029730"/>
          </a:xfrm>
        </p:spPr>
        <p:txBody>
          <a:bodyPr/>
          <a:lstStyle/>
          <a:p>
            <a:r>
              <a:rPr lang="en-US"/>
              <a:t>Click to edit Master title style</a:t>
            </a:r>
          </a:p>
        </p:txBody>
      </p:sp>
      <p:sp>
        <p:nvSpPr>
          <p:cNvPr id="3" name="Content Placeholder 2"/>
          <p:cNvSpPr>
            <a:spLocks noGrp="1"/>
          </p:cNvSpPr>
          <p:nvPr>
            <p:ph sz="half" idx="1"/>
          </p:nvPr>
        </p:nvSpPr>
        <p:spPr>
          <a:xfrm>
            <a:off x="658368" y="1595439"/>
            <a:ext cx="6461760" cy="591185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509613" y="1595439"/>
            <a:ext cx="6461760" cy="5911850"/>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393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chart">
    <p:spTree>
      <p:nvGrpSpPr>
        <p:cNvPr id="1" name=""/>
        <p:cNvGrpSpPr/>
        <p:nvPr/>
      </p:nvGrpSpPr>
      <p:grpSpPr>
        <a:xfrm>
          <a:off x="0" y="0"/>
          <a:ext cx="0" cy="0"/>
          <a:chOff x="0" y="0"/>
          <a:chExt cx="0" cy="0"/>
        </a:xfrm>
      </p:grpSpPr>
      <p:sp>
        <p:nvSpPr>
          <p:cNvPr id="5" name="Rectangle 4"/>
          <p:cNvSpPr/>
          <p:nvPr userDrawn="1"/>
        </p:nvSpPr>
        <p:spPr>
          <a:xfrm>
            <a:off x="660400" y="1592580"/>
            <a:ext cx="13312142" cy="5901701"/>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p>
        </p:txBody>
      </p:sp>
      <p:sp>
        <p:nvSpPr>
          <p:cNvPr id="2" name="Title 1"/>
          <p:cNvSpPr>
            <a:spLocks noGrp="1"/>
          </p:cNvSpPr>
          <p:nvPr>
            <p:ph type="title"/>
          </p:nvPr>
        </p:nvSpPr>
        <p:spPr>
          <a:xfrm>
            <a:off x="658368" y="288324"/>
            <a:ext cx="13313005" cy="1029730"/>
          </a:xfrm>
        </p:spPr>
        <p:txBody>
          <a:bodyPr/>
          <a:lstStyle/>
          <a:p>
            <a:r>
              <a:rPr lang="en-US"/>
              <a:t>Click to edit Master title style</a:t>
            </a:r>
          </a:p>
        </p:txBody>
      </p:sp>
      <p:sp>
        <p:nvSpPr>
          <p:cNvPr id="3" name="Content Placeholder 2"/>
          <p:cNvSpPr>
            <a:spLocks noGrp="1"/>
          </p:cNvSpPr>
          <p:nvPr>
            <p:ph sz="half" idx="1"/>
          </p:nvPr>
        </p:nvSpPr>
        <p:spPr>
          <a:xfrm>
            <a:off x="658368" y="1594961"/>
            <a:ext cx="6461760" cy="59017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509613" y="1594961"/>
            <a:ext cx="6461760" cy="5901700"/>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488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4" name="Rectangle 3"/>
          <p:cNvSpPr/>
          <p:nvPr userDrawn="1"/>
        </p:nvSpPr>
        <p:spPr>
          <a:xfrm>
            <a:off x="660400" y="1592580"/>
            <a:ext cx="13312142" cy="5905183"/>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660399" y="1592579"/>
            <a:ext cx="13312143" cy="5905183"/>
          </a:xfrm>
        </p:spPr>
        <p:txBody>
          <a:bodyPr/>
          <a:lstStyle>
            <a:lvl1pPr marL="0" indent="0">
              <a:buNone/>
              <a:defRPr/>
            </a:lvl1pPr>
          </a:lstStyle>
          <a:p>
            <a:endParaRPr lang="en-US" dirty="0"/>
          </a:p>
        </p:txBody>
      </p:sp>
    </p:spTree>
    <p:extLst>
      <p:ext uri="{BB962C8B-B14F-4D97-AF65-F5344CB8AC3E}">
        <p14:creationId xmlns:p14="http://schemas.microsoft.com/office/powerpoint/2010/main" val="1343121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658368" y="288324"/>
            <a:ext cx="13313005" cy="1029730"/>
          </a:xfrm>
        </p:spPr>
        <p:txBody>
          <a:bodyPr/>
          <a:lstStyle/>
          <a:p>
            <a:r>
              <a:rPr lang="en-US"/>
              <a:t>Click to edit Master title style</a:t>
            </a:r>
          </a:p>
        </p:txBody>
      </p:sp>
      <p:sp>
        <p:nvSpPr>
          <p:cNvPr id="3" name="Content Placeholder 2"/>
          <p:cNvSpPr>
            <a:spLocks noGrp="1"/>
          </p:cNvSpPr>
          <p:nvPr>
            <p:ph sz="half" idx="1" hasCustomPrompt="1"/>
          </p:nvPr>
        </p:nvSpPr>
        <p:spPr>
          <a:xfrm>
            <a:off x="654755" y="1592580"/>
            <a:ext cx="6662526" cy="5905183"/>
          </a:xfrm>
          <a:solidFill>
            <a:schemeClr val="tx2"/>
          </a:solidFill>
        </p:spPr>
        <p:txBody>
          <a:bodyPr vert="horz" lIns="329239" tIns="274366" rIns="329239" bIns="274366" rtlCol="0">
            <a:noAutofit/>
          </a:bodyPr>
          <a:lstStyle>
            <a:lvl1pPr marL="0" indent="0">
              <a:buNone/>
              <a:defRPr lang="en-US" sz="1900" dirty="0" smtClean="0">
                <a:solidFill>
                  <a:schemeClr val="bg1"/>
                </a:solidFill>
              </a:defRPr>
            </a:lvl1pPr>
            <a:lvl2pPr marL="205774" indent="0">
              <a:buNone/>
              <a:defRPr lang="en-US" dirty="0" smtClean="0">
                <a:solidFill>
                  <a:schemeClr val="bg1"/>
                </a:solidFill>
              </a:defRPr>
            </a:lvl2pPr>
            <a:lvl3pPr marL="411549" indent="0">
              <a:buNone/>
              <a:defRPr lang="en-US" dirty="0" smtClean="0">
                <a:solidFill>
                  <a:schemeClr val="bg1"/>
                </a:solidFill>
              </a:defRPr>
            </a:lvl3pPr>
            <a:lvl4pPr marL="617323" indent="0">
              <a:buNone/>
              <a:defRPr lang="en-US" dirty="0" smtClean="0">
                <a:solidFill>
                  <a:schemeClr val="bg1"/>
                </a:solidFill>
              </a:defRPr>
            </a:lvl4pPr>
            <a:lvl5pPr marL="823097" indent="0">
              <a:buNone/>
              <a:defRPr lang="en-US" dirty="0">
                <a:solidFill>
                  <a:schemeClr val="bg1"/>
                </a:solidFill>
              </a:defRPr>
            </a:lvl5pPr>
          </a:lstStyle>
          <a:p>
            <a:pPr lvl="0"/>
            <a:r>
              <a:rPr lang="en-US" dirty="0"/>
              <a:t>Click to edit master text styles</a:t>
            </a:r>
          </a:p>
        </p:txBody>
      </p:sp>
      <p:sp>
        <p:nvSpPr>
          <p:cNvPr id="7" name="Picture Placeholder 6"/>
          <p:cNvSpPr>
            <a:spLocks noGrp="1"/>
          </p:cNvSpPr>
          <p:nvPr>
            <p:ph type="pic" sz="quarter" idx="10"/>
          </p:nvPr>
        </p:nvSpPr>
        <p:spPr>
          <a:xfrm>
            <a:off x="7315199" y="1592580"/>
            <a:ext cx="6657975" cy="5905183"/>
          </a:xfrm>
          <a:noFill/>
        </p:spPr>
        <p:txBody>
          <a:bodyPr/>
          <a:lstStyle>
            <a:lvl1pPr marL="0" indent="0">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673415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ith image left">
    <p:spTree>
      <p:nvGrpSpPr>
        <p:cNvPr id="1" name=""/>
        <p:cNvGrpSpPr/>
        <p:nvPr/>
      </p:nvGrpSpPr>
      <p:grpSpPr>
        <a:xfrm>
          <a:off x="0" y="0"/>
          <a:ext cx="0" cy="0"/>
          <a:chOff x="0" y="0"/>
          <a:chExt cx="0" cy="0"/>
        </a:xfrm>
      </p:grpSpPr>
      <p:sp>
        <p:nvSpPr>
          <p:cNvPr id="2" name="Title 1"/>
          <p:cNvSpPr>
            <a:spLocks noGrp="1"/>
          </p:cNvSpPr>
          <p:nvPr>
            <p:ph type="title"/>
          </p:nvPr>
        </p:nvSpPr>
        <p:spPr>
          <a:xfrm>
            <a:off x="658368" y="288324"/>
            <a:ext cx="13313005" cy="1029730"/>
          </a:xfrm>
        </p:spPr>
        <p:txBody>
          <a:bodyPr/>
          <a:lstStyle/>
          <a:p>
            <a:r>
              <a:rPr lang="en-US"/>
              <a:t>Click to edit Master title style</a:t>
            </a:r>
          </a:p>
        </p:txBody>
      </p:sp>
      <p:sp>
        <p:nvSpPr>
          <p:cNvPr id="3" name="Content Placeholder 2"/>
          <p:cNvSpPr>
            <a:spLocks noGrp="1"/>
          </p:cNvSpPr>
          <p:nvPr>
            <p:ph sz="half" idx="1" hasCustomPrompt="1"/>
          </p:nvPr>
        </p:nvSpPr>
        <p:spPr>
          <a:xfrm>
            <a:off x="7315199" y="1592580"/>
            <a:ext cx="6657975" cy="5905183"/>
          </a:xfrm>
          <a:solidFill>
            <a:srgbClr val="0B2D71"/>
          </a:solidFill>
        </p:spPr>
        <p:txBody>
          <a:bodyPr vert="horz" lIns="329239" tIns="274366" rIns="329239" bIns="274366" rtlCol="0">
            <a:noAutofit/>
          </a:bodyPr>
          <a:lstStyle>
            <a:lvl1pPr marL="0" indent="0">
              <a:buNone/>
              <a:defRPr lang="en-US" sz="1900" dirty="0" smtClean="0">
                <a:solidFill>
                  <a:schemeClr val="bg1"/>
                </a:solidFill>
              </a:defRPr>
            </a:lvl1pPr>
            <a:lvl2pPr marL="205774" indent="0">
              <a:buNone/>
              <a:defRPr lang="en-US" dirty="0" smtClean="0">
                <a:solidFill>
                  <a:schemeClr val="bg1"/>
                </a:solidFill>
              </a:defRPr>
            </a:lvl2pPr>
            <a:lvl3pPr marL="411549" indent="0">
              <a:buNone/>
              <a:defRPr lang="en-US" dirty="0" smtClean="0">
                <a:solidFill>
                  <a:schemeClr val="bg1"/>
                </a:solidFill>
              </a:defRPr>
            </a:lvl3pPr>
            <a:lvl4pPr marL="617323" indent="0">
              <a:buNone/>
              <a:defRPr lang="en-US" dirty="0" smtClean="0">
                <a:solidFill>
                  <a:schemeClr val="bg1"/>
                </a:solidFill>
              </a:defRPr>
            </a:lvl4pPr>
            <a:lvl5pPr marL="823097" indent="0">
              <a:buNone/>
              <a:defRPr lang="en-US" dirty="0">
                <a:solidFill>
                  <a:schemeClr val="bg1"/>
                </a:solidFill>
              </a:defRPr>
            </a:lvl5pPr>
          </a:lstStyle>
          <a:p>
            <a:pPr lvl="0"/>
            <a:r>
              <a:rPr lang="en-US" dirty="0"/>
              <a:t>Click to edit master text styles</a:t>
            </a:r>
          </a:p>
        </p:txBody>
      </p:sp>
      <p:sp>
        <p:nvSpPr>
          <p:cNvPr id="7" name="Picture Placeholder 6"/>
          <p:cNvSpPr>
            <a:spLocks noGrp="1"/>
          </p:cNvSpPr>
          <p:nvPr>
            <p:ph type="pic" sz="quarter" idx="10"/>
          </p:nvPr>
        </p:nvSpPr>
        <p:spPr>
          <a:xfrm>
            <a:off x="660400" y="1592580"/>
            <a:ext cx="6654802" cy="5905183"/>
          </a:xfrm>
          <a:noFill/>
        </p:spPr>
        <p:txBody>
          <a:bodyPr/>
          <a:lstStyle>
            <a:lvl1pPr marL="0" indent="0">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284537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content with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14630400" cy="8229600"/>
          </a:xfrm>
          <a:solidFill>
            <a:schemeClr val="bg1">
              <a:lumMod val="95000"/>
            </a:schemeClr>
          </a:solidFill>
        </p:spPr>
        <p:txBody>
          <a:bodyPr/>
          <a:lstStyle>
            <a:lvl1pPr marL="0" indent="0">
              <a:buNone/>
              <a:defRPr>
                <a:solidFill>
                  <a:schemeClr val="tx1"/>
                </a:solidFill>
              </a:defRPr>
            </a:lvl1pPr>
          </a:lstStyle>
          <a:p>
            <a:r>
              <a:rPr lang="en-US"/>
              <a:t>Drag picture to placeholder or click icon to add</a:t>
            </a:r>
            <a:endParaRPr lang="en-US" dirty="0"/>
          </a:p>
        </p:txBody>
      </p:sp>
      <p:sp>
        <p:nvSpPr>
          <p:cNvPr id="3" name="Content Placeholder 2"/>
          <p:cNvSpPr>
            <a:spLocks noGrp="1"/>
          </p:cNvSpPr>
          <p:nvPr>
            <p:ph idx="1" hasCustomPrompt="1"/>
          </p:nvPr>
        </p:nvSpPr>
        <p:spPr>
          <a:xfrm>
            <a:off x="658698" y="1263233"/>
            <a:ext cx="13313005" cy="5703134"/>
          </a:xfrm>
        </p:spPr>
        <p:txBody>
          <a:bodyPr anchor="ctr"/>
          <a:lstStyle>
            <a:lvl1pPr marL="0" indent="0" algn="ctr">
              <a:spcBef>
                <a:spcPts val="1440"/>
              </a:spcBef>
              <a:buNone/>
              <a:defRPr sz="4800" b="1">
                <a:solidFill>
                  <a:schemeClr val="bg1"/>
                </a:solidFill>
              </a:defRPr>
            </a:lvl1pPr>
            <a:lvl2pPr marL="411549" indent="-205774">
              <a:defRPr/>
            </a:lvl2pPr>
          </a:lstStyle>
          <a:p>
            <a:pPr lvl="0"/>
            <a:r>
              <a:rPr lang="en-US" dirty="0"/>
              <a:t>click to edit master text styles</a:t>
            </a:r>
          </a:p>
        </p:txBody>
      </p:sp>
    </p:spTree>
    <p:extLst>
      <p:ext uri="{BB962C8B-B14F-4D97-AF65-F5344CB8AC3E}">
        <p14:creationId xmlns:p14="http://schemas.microsoft.com/office/powerpoint/2010/main" val="990968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26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3912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divider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7281" y="3193106"/>
            <a:ext cx="12435840" cy="1634490"/>
          </a:xfrm>
        </p:spPr>
        <p:txBody>
          <a:bodyPr anchor="t"/>
          <a:lstStyle>
            <a:lvl1pPr algn="ctr">
              <a:defRPr sz="4300" b="1" cap="none">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1097281" y="2793026"/>
            <a:ext cx="12435840" cy="504640"/>
          </a:xfrm>
        </p:spPr>
        <p:txBody>
          <a:bodyPr anchor="t"/>
          <a:lstStyle>
            <a:lvl1pPr marL="0" indent="0" algn="ctr">
              <a:buNone/>
              <a:defRPr sz="2400" b="1">
                <a:solidFill>
                  <a:schemeClr val="tx2"/>
                </a:solidFill>
              </a:defRPr>
            </a:lvl1pPr>
            <a:lvl2pPr marL="548731" indent="0">
              <a:buNone/>
              <a:defRPr sz="2200">
                <a:solidFill>
                  <a:schemeClr val="tx1">
                    <a:tint val="75000"/>
                  </a:schemeClr>
                </a:solidFill>
              </a:defRPr>
            </a:lvl2pPr>
            <a:lvl3pPr marL="1097463" indent="0">
              <a:buNone/>
              <a:defRPr sz="1900">
                <a:solidFill>
                  <a:schemeClr val="tx1">
                    <a:tint val="75000"/>
                  </a:schemeClr>
                </a:solidFill>
              </a:defRPr>
            </a:lvl3pPr>
            <a:lvl4pPr marL="1646194" indent="0">
              <a:buNone/>
              <a:defRPr sz="1700">
                <a:solidFill>
                  <a:schemeClr val="tx1">
                    <a:tint val="75000"/>
                  </a:schemeClr>
                </a:solidFill>
              </a:defRPr>
            </a:lvl4pPr>
            <a:lvl5pPr marL="2194926" indent="0">
              <a:buNone/>
              <a:defRPr sz="1700">
                <a:solidFill>
                  <a:schemeClr val="tx1">
                    <a:tint val="75000"/>
                  </a:schemeClr>
                </a:solidFill>
              </a:defRPr>
            </a:lvl5pPr>
            <a:lvl6pPr marL="2743657" indent="0">
              <a:buNone/>
              <a:defRPr sz="1700">
                <a:solidFill>
                  <a:schemeClr val="tx1">
                    <a:tint val="75000"/>
                  </a:schemeClr>
                </a:solidFill>
              </a:defRPr>
            </a:lvl6pPr>
            <a:lvl7pPr marL="3292389" indent="0">
              <a:buNone/>
              <a:defRPr sz="1700">
                <a:solidFill>
                  <a:schemeClr val="tx1">
                    <a:tint val="75000"/>
                  </a:schemeClr>
                </a:solidFill>
              </a:defRPr>
            </a:lvl7pPr>
            <a:lvl8pPr marL="3841120" indent="0">
              <a:buNone/>
              <a:defRPr sz="1700">
                <a:solidFill>
                  <a:schemeClr val="tx1">
                    <a:tint val="75000"/>
                  </a:schemeClr>
                </a:solidFill>
              </a:defRPr>
            </a:lvl8pPr>
            <a:lvl9pPr marL="4389852" indent="0">
              <a:buNone/>
              <a:defRPr sz="17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1583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1463041" y="2743369"/>
            <a:ext cx="11704320" cy="1949234"/>
          </a:xfrm>
        </p:spPr>
        <p:txBody>
          <a:bodyPr lIns="0" rIns="0" anchor="t">
            <a:noAutofit/>
          </a:bodyPr>
          <a:lstStyle>
            <a:lvl1pPr>
              <a:lnSpc>
                <a:spcPct val="90000"/>
              </a:lnSpc>
              <a:defRPr sz="5300" b="1" baseline="0">
                <a:solidFill>
                  <a:schemeClr val="bg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1463041" y="4729797"/>
            <a:ext cx="11704320" cy="1963897"/>
          </a:xfrm>
        </p:spPr>
        <p:txBody>
          <a:bodyPr lIns="0" rIns="0">
            <a:noAutofit/>
          </a:bodyPr>
          <a:lstStyle>
            <a:lvl1pPr marL="0" indent="0" algn="ctr">
              <a:spcBef>
                <a:spcPts val="0"/>
              </a:spcBef>
              <a:buNone/>
              <a:defRPr sz="1700" b="0" i="0" baseline="0">
                <a:solidFill>
                  <a:schemeClr val="bg1"/>
                </a:solidFill>
              </a:defRPr>
            </a:lvl1pPr>
            <a:lvl2pPr marL="548731" indent="0" algn="ctr">
              <a:buNone/>
              <a:defRPr>
                <a:solidFill>
                  <a:schemeClr val="tx1">
                    <a:tint val="75000"/>
                  </a:schemeClr>
                </a:solidFill>
              </a:defRPr>
            </a:lvl2pPr>
            <a:lvl3pPr marL="1097463" indent="0" algn="ctr">
              <a:buNone/>
              <a:defRPr>
                <a:solidFill>
                  <a:schemeClr val="tx1">
                    <a:tint val="75000"/>
                  </a:schemeClr>
                </a:solidFill>
              </a:defRPr>
            </a:lvl3pPr>
            <a:lvl4pPr marL="1646194" indent="0" algn="ctr">
              <a:buNone/>
              <a:defRPr>
                <a:solidFill>
                  <a:schemeClr val="tx1">
                    <a:tint val="75000"/>
                  </a:schemeClr>
                </a:solidFill>
              </a:defRPr>
            </a:lvl4pPr>
            <a:lvl5pPr marL="2194926" indent="0" algn="ctr">
              <a:buNone/>
              <a:defRPr>
                <a:solidFill>
                  <a:schemeClr val="tx1">
                    <a:tint val="75000"/>
                  </a:schemeClr>
                </a:solidFill>
              </a:defRPr>
            </a:lvl5pPr>
            <a:lvl6pPr marL="2743657" indent="0" algn="ctr">
              <a:buNone/>
              <a:defRPr>
                <a:solidFill>
                  <a:schemeClr val="tx1">
                    <a:tint val="75000"/>
                  </a:schemeClr>
                </a:solidFill>
              </a:defRPr>
            </a:lvl6pPr>
            <a:lvl7pPr marL="3292389" indent="0" algn="ctr">
              <a:buNone/>
              <a:defRPr>
                <a:solidFill>
                  <a:schemeClr val="tx1">
                    <a:tint val="75000"/>
                  </a:schemeClr>
                </a:solidFill>
              </a:defRPr>
            </a:lvl7pPr>
            <a:lvl8pPr marL="3841120" indent="0" algn="ctr">
              <a:buNone/>
              <a:defRPr>
                <a:solidFill>
                  <a:schemeClr val="tx1">
                    <a:tint val="75000"/>
                  </a:schemeClr>
                </a:solidFill>
              </a:defRPr>
            </a:lvl8pPr>
            <a:lvl9pPr marL="4389852" indent="0" algn="ctr">
              <a:buNone/>
              <a:defRPr>
                <a:solidFill>
                  <a:schemeClr val="tx1">
                    <a:tint val="75000"/>
                  </a:schemeClr>
                </a:solidFill>
              </a:defRPr>
            </a:lvl9pPr>
          </a:lstStyle>
          <a:p>
            <a:r>
              <a:rPr lang="en-US" dirty="0"/>
              <a:t>Presenter, title, date</a:t>
            </a:r>
          </a:p>
        </p:txBody>
      </p:sp>
      <p:sp>
        <p:nvSpPr>
          <p:cNvPr id="9" name="TextBox 8"/>
          <p:cNvSpPr txBox="1"/>
          <p:nvPr userDrawn="1"/>
        </p:nvSpPr>
        <p:spPr>
          <a:xfrm>
            <a:off x="658368" y="7943830"/>
            <a:ext cx="929742" cy="153888"/>
          </a:xfrm>
          <a:prstGeom prst="rect">
            <a:avLst/>
          </a:prstGeom>
          <a:noFill/>
        </p:spPr>
        <p:txBody>
          <a:bodyPr wrap="none" lIns="0" tIns="0" rIns="0" bIns="0" rtlCol="0">
            <a:spAutoFit/>
          </a:bodyPr>
          <a:lstStyle/>
          <a:p>
            <a:r>
              <a:rPr lang="en-US" sz="1000" dirty="0">
                <a:solidFill>
                  <a:srgbClr val="FFFFFF"/>
                </a:solidFill>
                <a:latin typeface="Arial"/>
              </a:rPr>
              <a:t>© 2019 Chevron</a:t>
            </a:r>
          </a:p>
        </p:txBody>
      </p:sp>
      <p:pic>
        <p:nvPicPr>
          <p:cNvPr id="6" name="Picture 2" descr="P:\My Documents\_in progress\_Resources\2016_NEW brand\Logos\Chevron hallmark suite\Hallmark Tagline Lockup\Hallmark Tagline Lockup Vertical Registered\Hallmark Tagline Lockup Vertical Registered For Onsceen Use\HallmarkHE_R_vert_rgb_rev.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694" t="-20525" r="-13428" b="-20525"/>
          <a:stretch/>
        </p:blipFill>
        <p:spPr bwMode="auto">
          <a:xfrm>
            <a:off x="6374224" y="999066"/>
            <a:ext cx="1917863" cy="177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0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411549" indent="-205774">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5167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8368" y="288324"/>
            <a:ext cx="13313005" cy="1029730"/>
          </a:xfrm>
        </p:spPr>
        <p:txBody>
          <a:bodyPr/>
          <a:lstStyle/>
          <a:p>
            <a:r>
              <a:rPr lang="en-US"/>
              <a:t>Click to edit Master title style</a:t>
            </a:r>
          </a:p>
        </p:txBody>
      </p:sp>
      <p:sp>
        <p:nvSpPr>
          <p:cNvPr id="3" name="Content Placeholder 2"/>
          <p:cNvSpPr>
            <a:spLocks noGrp="1"/>
          </p:cNvSpPr>
          <p:nvPr>
            <p:ph sz="half" idx="1"/>
          </p:nvPr>
        </p:nvSpPr>
        <p:spPr>
          <a:xfrm>
            <a:off x="658368" y="1598349"/>
            <a:ext cx="6461760" cy="5911129"/>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509613" y="1598349"/>
            <a:ext cx="6461760" cy="5911129"/>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7077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with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658368" y="288324"/>
            <a:ext cx="13313005" cy="1029730"/>
          </a:xfrm>
        </p:spPr>
        <p:txBody>
          <a:bodyPr/>
          <a:lstStyle/>
          <a:p>
            <a:r>
              <a:rPr lang="en-US"/>
              <a:t>Click to edit Master title style</a:t>
            </a:r>
          </a:p>
        </p:txBody>
      </p:sp>
      <p:sp>
        <p:nvSpPr>
          <p:cNvPr id="3" name="Content Placeholder 2"/>
          <p:cNvSpPr>
            <a:spLocks noGrp="1"/>
          </p:cNvSpPr>
          <p:nvPr>
            <p:ph sz="half" idx="1" hasCustomPrompt="1"/>
          </p:nvPr>
        </p:nvSpPr>
        <p:spPr>
          <a:xfrm>
            <a:off x="654755" y="1592580"/>
            <a:ext cx="6662526" cy="5920814"/>
          </a:xfrm>
          <a:noFill/>
        </p:spPr>
        <p:txBody>
          <a:bodyPr vert="horz" lIns="0" tIns="0" rIns="329239" bIns="0" rtlCol="0">
            <a:noAutofit/>
          </a:bodyPr>
          <a:lstStyle>
            <a:lvl1pPr marL="0" indent="0">
              <a:buNone/>
              <a:defRPr lang="en-US" sz="2200" dirty="0" smtClean="0">
                <a:solidFill>
                  <a:schemeClr val="bg1"/>
                </a:solidFill>
              </a:defRPr>
            </a:lvl1pPr>
            <a:lvl2pPr marL="205774" indent="0">
              <a:buNone/>
              <a:defRPr lang="en-US" dirty="0" smtClean="0">
                <a:solidFill>
                  <a:schemeClr val="bg1"/>
                </a:solidFill>
              </a:defRPr>
            </a:lvl2pPr>
            <a:lvl3pPr marL="411549" indent="0">
              <a:buNone/>
              <a:defRPr lang="en-US" dirty="0" smtClean="0">
                <a:solidFill>
                  <a:schemeClr val="bg1"/>
                </a:solidFill>
              </a:defRPr>
            </a:lvl3pPr>
            <a:lvl4pPr marL="617323" indent="0">
              <a:buNone/>
              <a:defRPr lang="en-US" dirty="0" smtClean="0">
                <a:solidFill>
                  <a:schemeClr val="bg1"/>
                </a:solidFill>
              </a:defRPr>
            </a:lvl4pPr>
            <a:lvl5pPr marL="823097" indent="0">
              <a:buNone/>
              <a:defRPr lang="en-US" dirty="0">
                <a:solidFill>
                  <a:schemeClr val="bg1"/>
                </a:solidFill>
              </a:defRPr>
            </a:lvl5pPr>
          </a:lstStyle>
          <a:p>
            <a:pPr lvl="0"/>
            <a:r>
              <a:rPr lang="en-US" dirty="0"/>
              <a:t>Click to edit master text styles</a:t>
            </a:r>
          </a:p>
        </p:txBody>
      </p:sp>
      <p:sp>
        <p:nvSpPr>
          <p:cNvPr id="7" name="Picture Placeholder 6"/>
          <p:cNvSpPr>
            <a:spLocks noGrp="1"/>
          </p:cNvSpPr>
          <p:nvPr>
            <p:ph type="pic" sz="quarter" idx="10"/>
          </p:nvPr>
        </p:nvSpPr>
        <p:spPr>
          <a:xfrm>
            <a:off x="7309839" y="1592580"/>
            <a:ext cx="6665806" cy="5925312"/>
          </a:xfrm>
          <a:noFill/>
        </p:spPr>
        <p:txBody>
          <a:bodyPr/>
          <a:lstStyle>
            <a:lvl1pPr marL="0" indent="0">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38016004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with image left">
    <p:spTree>
      <p:nvGrpSpPr>
        <p:cNvPr id="1" name=""/>
        <p:cNvGrpSpPr/>
        <p:nvPr/>
      </p:nvGrpSpPr>
      <p:grpSpPr>
        <a:xfrm>
          <a:off x="0" y="0"/>
          <a:ext cx="0" cy="0"/>
          <a:chOff x="0" y="0"/>
          <a:chExt cx="0" cy="0"/>
        </a:xfrm>
      </p:grpSpPr>
      <p:sp>
        <p:nvSpPr>
          <p:cNvPr id="2" name="Title 1"/>
          <p:cNvSpPr>
            <a:spLocks noGrp="1"/>
          </p:cNvSpPr>
          <p:nvPr>
            <p:ph type="title"/>
          </p:nvPr>
        </p:nvSpPr>
        <p:spPr>
          <a:xfrm>
            <a:off x="658368" y="288324"/>
            <a:ext cx="13313005" cy="1029730"/>
          </a:xfrm>
        </p:spPr>
        <p:txBody>
          <a:bodyPr/>
          <a:lstStyle/>
          <a:p>
            <a:r>
              <a:rPr lang="en-US"/>
              <a:t>Click to edit Master title style</a:t>
            </a:r>
          </a:p>
        </p:txBody>
      </p:sp>
      <p:sp>
        <p:nvSpPr>
          <p:cNvPr id="3" name="Content Placeholder 2"/>
          <p:cNvSpPr>
            <a:spLocks noGrp="1"/>
          </p:cNvSpPr>
          <p:nvPr>
            <p:ph sz="half" idx="1" hasCustomPrompt="1"/>
          </p:nvPr>
        </p:nvSpPr>
        <p:spPr>
          <a:xfrm>
            <a:off x="7303911" y="1592580"/>
            <a:ext cx="6668631" cy="5920814"/>
          </a:xfrm>
          <a:noFill/>
        </p:spPr>
        <p:txBody>
          <a:bodyPr vert="horz" lIns="329239" tIns="0" rIns="0" bIns="0" rtlCol="0">
            <a:noAutofit/>
          </a:bodyPr>
          <a:lstStyle>
            <a:lvl1pPr marL="0" indent="0">
              <a:buNone/>
              <a:defRPr lang="en-US" sz="2200" dirty="0" smtClean="0">
                <a:solidFill>
                  <a:schemeClr val="bg1"/>
                </a:solidFill>
              </a:defRPr>
            </a:lvl1pPr>
            <a:lvl2pPr marL="205774" indent="0">
              <a:buNone/>
              <a:defRPr lang="en-US" dirty="0" smtClean="0">
                <a:solidFill>
                  <a:schemeClr val="bg1"/>
                </a:solidFill>
              </a:defRPr>
            </a:lvl2pPr>
            <a:lvl3pPr marL="411549" indent="0">
              <a:buNone/>
              <a:defRPr lang="en-US" dirty="0" smtClean="0">
                <a:solidFill>
                  <a:schemeClr val="bg1"/>
                </a:solidFill>
              </a:defRPr>
            </a:lvl3pPr>
            <a:lvl4pPr marL="617323" indent="0">
              <a:buNone/>
              <a:defRPr lang="en-US" dirty="0" smtClean="0">
                <a:solidFill>
                  <a:schemeClr val="bg1"/>
                </a:solidFill>
              </a:defRPr>
            </a:lvl4pPr>
            <a:lvl5pPr marL="823097" indent="0">
              <a:buNone/>
              <a:defRPr lang="en-US" dirty="0">
                <a:solidFill>
                  <a:schemeClr val="bg1"/>
                </a:solidFill>
              </a:defRPr>
            </a:lvl5pPr>
          </a:lstStyle>
          <a:p>
            <a:pPr lvl="0"/>
            <a:r>
              <a:rPr lang="en-US" dirty="0"/>
              <a:t>Click to edit master text styles</a:t>
            </a:r>
          </a:p>
        </p:txBody>
      </p:sp>
      <p:sp>
        <p:nvSpPr>
          <p:cNvPr id="7" name="Picture Placeholder 6"/>
          <p:cNvSpPr>
            <a:spLocks noGrp="1"/>
          </p:cNvSpPr>
          <p:nvPr>
            <p:ph type="pic" sz="quarter" idx="10"/>
          </p:nvPr>
        </p:nvSpPr>
        <p:spPr>
          <a:xfrm>
            <a:off x="645160" y="1592580"/>
            <a:ext cx="6670042" cy="5925312"/>
          </a:xfrm>
          <a:noFill/>
        </p:spPr>
        <p:txBody>
          <a:bodyPr/>
          <a:lstStyle>
            <a:lvl1pPr marL="0" indent="0">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34382035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content with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14630400" cy="8229600"/>
          </a:xfrm>
          <a:solidFill>
            <a:schemeClr val="bg1">
              <a:lumMod val="95000"/>
            </a:schemeClr>
          </a:solidFill>
        </p:spPr>
        <p:txBody>
          <a:bodyPr/>
          <a:lstStyle>
            <a:lvl1pPr marL="0" indent="0">
              <a:buNone/>
              <a:defRPr>
                <a:solidFill>
                  <a:schemeClr val="tx1"/>
                </a:solidFill>
              </a:defRPr>
            </a:lvl1pPr>
          </a:lstStyle>
          <a:p>
            <a:r>
              <a:rPr lang="en-US"/>
              <a:t>Drag picture to placeholder or click icon to add</a:t>
            </a:r>
            <a:endParaRPr lang="en-US" dirty="0"/>
          </a:p>
        </p:txBody>
      </p:sp>
      <p:sp>
        <p:nvSpPr>
          <p:cNvPr id="3" name="Content Placeholder 2"/>
          <p:cNvSpPr>
            <a:spLocks noGrp="1"/>
          </p:cNvSpPr>
          <p:nvPr>
            <p:ph idx="1" hasCustomPrompt="1"/>
          </p:nvPr>
        </p:nvSpPr>
        <p:spPr>
          <a:xfrm>
            <a:off x="658698" y="1263233"/>
            <a:ext cx="13313005" cy="5703134"/>
          </a:xfrm>
        </p:spPr>
        <p:txBody>
          <a:bodyPr anchor="ctr"/>
          <a:lstStyle>
            <a:lvl1pPr marL="0" indent="0" algn="ctr">
              <a:spcBef>
                <a:spcPts val="1440"/>
              </a:spcBef>
              <a:buNone/>
              <a:defRPr sz="4800" b="1">
                <a:solidFill>
                  <a:schemeClr val="bg1"/>
                </a:solidFill>
              </a:defRPr>
            </a:lvl1pPr>
            <a:lvl2pPr marL="411549" indent="-205774">
              <a:defRPr/>
            </a:lvl2pPr>
          </a:lstStyle>
          <a:p>
            <a:pPr lvl="0"/>
            <a:r>
              <a:rPr lang="en-US" dirty="0"/>
              <a:t>click to edit master text styles</a:t>
            </a:r>
          </a:p>
        </p:txBody>
      </p:sp>
    </p:spTree>
    <p:extLst>
      <p:ext uri="{BB962C8B-B14F-4D97-AF65-F5344CB8AC3E}">
        <p14:creationId xmlns:p14="http://schemas.microsoft.com/office/powerpoint/2010/main" val="31411084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0590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539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7281" y="3193106"/>
            <a:ext cx="12435840" cy="1634490"/>
          </a:xfrm>
        </p:spPr>
        <p:txBody>
          <a:bodyPr anchor="t"/>
          <a:lstStyle>
            <a:lvl1pPr algn="ctr">
              <a:defRPr sz="4300" b="1" cap="none">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1097281" y="2793026"/>
            <a:ext cx="12435840" cy="504640"/>
          </a:xfrm>
        </p:spPr>
        <p:txBody>
          <a:bodyPr anchor="t"/>
          <a:lstStyle>
            <a:lvl1pPr marL="0" indent="0" algn="ctr">
              <a:buNone/>
              <a:defRPr sz="2400" b="1">
                <a:solidFill>
                  <a:srgbClr val="FFFFFF"/>
                </a:solidFill>
              </a:defRPr>
            </a:lvl1pPr>
            <a:lvl2pPr marL="548731" indent="0">
              <a:buNone/>
              <a:defRPr sz="2200">
                <a:solidFill>
                  <a:schemeClr val="tx1">
                    <a:tint val="75000"/>
                  </a:schemeClr>
                </a:solidFill>
              </a:defRPr>
            </a:lvl2pPr>
            <a:lvl3pPr marL="1097463" indent="0">
              <a:buNone/>
              <a:defRPr sz="1900">
                <a:solidFill>
                  <a:schemeClr val="tx1">
                    <a:tint val="75000"/>
                  </a:schemeClr>
                </a:solidFill>
              </a:defRPr>
            </a:lvl3pPr>
            <a:lvl4pPr marL="1646194" indent="0">
              <a:buNone/>
              <a:defRPr sz="1700">
                <a:solidFill>
                  <a:schemeClr val="tx1">
                    <a:tint val="75000"/>
                  </a:schemeClr>
                </a:solidFill>
              </a:defRPr>
            </a:lvl4pPr>
            <a:lvl5pPr marL="2194926" indent="0">
              <a:buNone/>
              <a:defRPr sz="1700">
                <a:solidFill>
                  <a:schemeClr val="tx1">
                    <a:tint val="75000"/>
                  </a:schemeClr>
                </a:solidFill>
              </a:defRPr>
            </a:lvl5pPr>
            <a:lvl6pPr marL="2743657" indent="0">
              <a:buNone/>
              <a:defRPr sz="1700">
                <a:solidFill>
                  <a:schemeClr val="tx1">
                    <a:tint val="75000"/>
                  </a:schemeClr>
                </a:solidFill>
              </a:defRPr>
            </a:lvl6pPr>
            <a:lvl7pPr marL="3292389" indent="0">
              <a:buNone/>
              <a:defRPr sz="1700">
                <a:solidFill>
                  <a:schemeClr val="tx1">
                    <a:tint val="75000"/>
                  </a:schemeClr>
                </a:solidFill>
              </a:defRPr>
            </a:lvl7pPr>
            <a:lvl8pPr marL="3841120" indent="0">
              <a:buNone/>
              <a:defRPr sz="1700">
                <a:solidFill>
                  <a:schemeClr val="tx1">
                    <a:tint val="75000"/>
                  </a:schemeClr>
                </a:solidFill>
              </a:defRPr>
            </a:lvl8pPr>
            <a:lvl9pPr marL="4389852" indent="0">
              <a:buNone/>
              <a:defRPr sz="1700">
                <a:solidFill>
                  <a:schemeClr val="tx1">
                    <a:tint val="75000"/>
                  </a:schemeClr>
                </a:solidFill>
              </a:defRPr>
            </a:lvl9pPr>
          </a:lstStyle>
          <a:p>
            <a:pPr lvl="0"/>
            <a:r>
              <a:rPr lang="en-US" dirty="0"/>
              <a:t>Click to edit Master text styles</a:t>
            </a:r>
          </a:p>
        </p:txBody>
      </p:sp>
      <p:sp>
        <p:nvSpPr>
          <p:cNvPr id="11" name="TextBox 10"/>
          <p:cNvSpPr txBox="1"/>
          <p:nvPr userDrawn="1"/>
        </p:nvSpPr>
        <p:spPr>
          <a:xfrm>
            <a:off x="658368" y="7943830"/>
            <a:ext cx="929742" cy="153888"/>
          </a:xfrm>
          <a:prstGeom prst="rect">
            <a:avLst/>
          </a:prstGeom>
          <a:noFill/>
        </p:spPr>
        <p:txBody>
          <a:bodyPr wrap="none" lIns="0" tIns="0" rIns="0" bIns="0" rtlCol="0">
            <a:spAutoFit/>
          </a:bodyPr>
          <a:lstStyle/>
          <a:p>
            <a:r>
              <a:rPr lang="en-US" sz="1000" dirty="0">
                <a:solidFill>
                  <a:srgbClr val="FFFFFF"/>
                </a:solidFill>
                <a:latin typeface="Arial"/>
              </a:rPr>
              <a:t>© 2019 Chevron</a:t>
            </a:r>
          </a:p>
        </p:txBody>
      </p:sp>
      <p:sp>
        <p:nvSpPr>
          <p:cNvPr id="9" name="TextBox 8"/>
          <p:cNvSpPr txBox="1"/>
          <p:nvPr userDrawn="1"/>
        </p:nvSpPr>
        <p:spPr>
          <a:xfrm>
            <a:off x="12679413" y="7943830"/>
            <a:ext cx="1293129" cy="147733"/>
          </a:xfrm>
          <a:prstGeom prst="rect">
            <a:avLst/>
          </a:prstGeom>
          <a:noFill/>
        </p:spPr>
        <p:txBody>
          <a:bodyPr wrap="square" lIns="0" tIns="0" rIns="0" bIns="0" rtlCol="0">
            <a:noAutofit/>
          </a:bodyPr>
          <a:lstStyle/>
          <a:p>
            <a:pPr algn="r"/>
            <a:fld id="{9A822660-8374-4340-934D-8C9E1AF0D0EE}" type="slidenum">
              <a:rPr lang="en-US" sz="1000" smtClean="0">
                <a:solidFill>
                  <a:srgbClr val="FFFFFF"/>
                </a:solidFill>
                <a:latin typeface="Arial"/>
              </a:rPr>
              <a:pPr algn="r"/>
              <a:t>‹#›</a:t>
            </a:fld>
            <a:endParaRPr lang="en-US" sz="1000" dirty="0">
              <a:solidFill>
                <a:srgbClr val="FFFFFF"/>
              </a:solidFill>
              <a:latin typeface="Aria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2742" y="7550246"/>
            <a:ext cx="604918" cy="646636"/>
          </a:xfrm>
          <a:prstGeom prst="rect">
            <a:avLst/>
          </a:prstGeom>
        </p:spPr>
      </p:pic>
    </p:spTree>
    <p:extLst>
      <p:ext uri="{BB962C8B-B14F-4D97-AF65-F5344CB8AC3E}">
        <p14:creationId xmlns:p14="http://schemas.microsoft.com/office/powerpoint/2010/main" val="2462618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4" name="Rectangle 3"/>
          <p:cNvSpPr/>
          <p:nvPr userDrawn="1"/>
        </p:nvSpPr>
        <p:spPr>
          <a:xfrm>
            <a:off x="645159" y="1592580"/>
            <a:ext cx="13327383" cy="5901701"/>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645159" y="1592580"/>
            <a:ext cx="13313664" cy="5897880"/>
          </a:xfrm>
        </p:spPr>
        <p:txBody>
          <a:bodyPr/>
          <a:lstStyle>
            <a:lvl1pPr marL="0" indent="0">
              <a:buNone/>
              <a:defRPr/>
            </a:lvl1pPr>
          </a:lstStyle>
          <a:p>
            <a:endParaRPr lang="en-US"/>
          </a:p>
        </p:txBody>
      </p:sp>
    </p:spTree>
    <p:extLst>
      <p:ext uri="{BB962C8B-B14F-4D97-AF65-F5344CB8AC3E}">
        <p14:creationId xmlns:p14="http://schemas.microsoft.com/office/powerpoint/2010/main" val="74463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over right with image">
    <p:spTree>
      <p:nvGrpSpPr>
        <p:cNvPr id="1" name=""/>
        <p:cNvGrpSpPr/>
        <p:nvPr/>
      </p:nvGrpSpPr>
      <p:grpSpPr>
        <a:xfrm>
          <a:off x="0" y="0"/>
          <a:ext cx="0" cy="0"/>
          <a:chOff x="0" y="0"/>
          <a:chExt cx="0" cy="0"/>
        </a:xfrm>
      </p:grpSpPr>
      <p:pic>
        <p:nvPicPr>
          <p:cNvPr id="5" name="Picture 4" descr="A large ship in a body of water&#10;&#10;Description generated with very high confidence">
            <a:extLst>
              <a:ext uri="{FF2B5EF4-FFF2-40B4-BE49-F238E27FC236}">
                <a16:creationId xmlns:a16="http://schemas.microsoft.com/office/drawing/2014/main" id="{FB349A58-D9C2-4100-8513-0733190EECC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pic>
        <p:nvPicPr>
          <p:cNvPr id="10" name="Picture 2" descr="P:\My Documents\_in progress\_Resources\2016_NEW brand\Logos\Chevron hallmark suite\Hallmark Tagline Lockup\Hallmark Tagline Lockup Vertical Registered\Hallmark Tagline Lockup Vertical Registered For Onsceen Use\HallmarkHE_R_vert_rgb_rev.png">
            <a:extLst>
              <a:ext uri="{FF2B5EF4-FFF2-40B4-BE49-F238E27FC236}">
                <a16:creationId xmlns:a16="http://schemas.microsoft.com/office/drawing/2014/main" id="{DD11A607-3ADC-43D5-A0D1-20353FFED92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4694" t="-20525" r="-13428" b="-20525"/>
          <a:stretch/>
        </p:blipFill>
        <p:spPr bwMode="auto">
          <a:xfrm>
            <a:off x="10031823" y="1119381"/>
            <a:ext cx="1917863" cy="17719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userDrawn="1">
            <p:ph type="ctrTitle" hasCustomPrompt="1"/>
          </p:nvPr>
        </p:nvSpPr>
        <p:spPr>
          <a:xfrm>
            <a:off x="8268929" y="2808653"/>
            <a:ext cx="5447071" cy="1764030"/>
          </a:xfrm>
        </p:spPr>
        <p:txBody>
          <a:bodyPr lIns="219493" rIns="219493">
            <a:noAutofit/>
          </a:bodyPr>
          <a:lstStyle>
            <a:lvl1pPr>
              <a:lnSpc>
                <a:spcPct val="90000"/>
              </a:lnSpc>
              <a:defRPr sz="5300" b="1">
                <a:solidFill>
                  <a:schemeClr val="bg1"/>
                </a:solidFill>
              </a:defRPr>
            </a:lvl1pPr>
          </a:lstStyle>
          <a:p>
            <a:r>
              <a:rPr lang="en-US" dirty="0"/>
              <a:t>Presentation title goes here</a:t>
            </a:r>
          </a:p>
        </p:txBody>
      </p:sp>
      <p:sp>
        <p:nvSpPr>
          <p:cNvPr id="3" name="Subtitle 2"/>
          <p:cNvSpPr>
            <a:spLocks noGrp="1"/>
          </p:cNvSpPr>
          <p:nvPr userDrawn="1">
            <p:ph type="subTitle" idx="1" hasCustomPrompt="1"/>
          </p:nvPr>
        </p:nvSpPr>
        <p:spPr>
          <a:xfrm>
            <a:off x="8268929" y="4553326"/>
            <a:ext cx="5447071" cy="1156594"/>
          </a:xfrm>
        </p:spPr>
        <p:txBody>
          <a:bodyPr lIns="219493" rIns="219493">
            <a:noAutofit/>
          </a:bodyPr>
          <a:lstStyle>
            <a:lvl1pPr marL="0" indent="0" algn="ctr">
              <a:spcBef>
                <a:spcPts val="0"/>
              </a:spcBef>
              <a:buNone/>
              <a:defRPr sz="1700" b="0" i="0" baseline="0">
                <a:solidFill>
                  <a:schemeClr val="bg1"/>
                </a:solidFill>
              </a:defRPr>
            </a:lvl1pPr>
            <a:lvl2pPr marL="548731" indent="0" algn="ctr">
              <a:buNone/>
              <a:defRPr>
                <a:solidFill>
                  <a:schemeClr val="tx1">
                    <a:tint val="75000"/>
                  </a:schemeClr>
                </a:solidFill>
              </a:defRPr>
            </a:lvl2pPr>
            <a:lvl3pPr marL="1097463" indent="0" algn="ctr">
              <a:buNone/>
              <a:defRPr>
                <a:solidFill>
                  <a:schemeClr val="tx1">
                    <a:tint val="75000"/>
                  </a:schemeClr>
                </a:solidFill>
              </a:defRPr>
            </a:lvl3pPr>
            <a:lvl4pPr marL="1646194" indent="0" algn="ctr">
              <a:buNone/>
              <a:defRPr>
                <a:solidFill>
                  <a:schemeClr val="tx1">
                    <a:tint val="75000"/>
                  </a:schemeClr>
                </a:solidFill>
              </a:defRPr>
            </a:lvl4pPr>
            <a:lvl5pPr marL="2194926" indent="0" algn="ctr">
              <a:buNone/>
              <a:defRPr>
                <a:solidFill>
                  <a:schemeClr val="tx1">
                    <a:tint val="75000"/>
                  </a:schemeClr>
                </a:solidFill>
              </a:defRPr>
            </a:lvl5pPr>
            <a:lvl6pPr marL="2743657" indent="0" algn="ctr">
              <a:buNone/>
              <a:defRPr>
                <a:solidFill>
                  <a:schemeClr val="tx1">
                    <a:tint val="75000"/>
                  </a:schemeClr>
                </a:solidFill>
              </a:defRPr>
            </a:lvl6pPr>
            <a:lvl7pPr marL="3292389" indent="0" algn="ctr">
              <a:buNone/>
              <a:defRPr>
                <a:solidFill>
                  <a:schemeClr val="tx1">
                    <a:tint val="75000"/>
                  </a:schemeClr>
                </a:solidFill>
              </a:defRPr>
            </a:lvl7pPr>
            <a:lvl8pPr marL="3841120" indent="0" algn="ctr">
              <a:buNone/>
              <a:defRPr>
                <a:solidFill>
                  <a:schemeClr val="tx1">
                    <a:tint val="75000"/>
                  </a:schemeClr>
                </a:solidFill>
              </a:defRPr>
            </a:lvl8pPr>
            <a:lvl9pPr marL="4389852" indent="0" algn="ctr">
              <a:buNone/>
              <a:defRPr>
                <a:solidFill>
                  <a:schemeClr val="tx1">
                    <a:tint val="75000"/>
                  </a:schemeClr>
                </a:solidFill>
              </a:defRPr>
            </a:lvl9pPr>
          </a:lstStyle>
          <a:p>
            <a:r>
              <a:rPr lang="en-US" dirty="0"/>
              <a:t>Presenter, title, date</a:t>
            </a:r>
          </a:p>
        </p:txBody>
      </p:sp>
      <p:sp>
        <p:nvSpPr>
          <p:cNvPr id="9" name="TextBox 8"/>
          <p:cNvSpPr txBox="1"/>
          <p:nvPr userDrawn="1"/>
        </p:nvSpPr>
        <p:spPr>
          <a:xfrm>
            <a:off x="658368" y="7943830"/>
            <a:ext cx="929742" cy="153888"/>
          </a:xfrm>
          <a:prstGeom prst="rect">
            <a:avLst/>
          </a:prstGeom>
          <a:noFill/>
          <a:effectLst/>
        </p:spPr>
        <p:txBody>
          <a:bodyPr wrap="none" lIns="0" tIns="0" rIns="0" bIns="0" rtlCol="0">
            <a:spAutoFit/>
          </a:bodyPr>
          <a:lstStyle/>
          <a:p>
            <a:r>
              <a:rPr lang="en-US" sz="1000" dirty="0">
                <a:solidFill>
                  <a:schemeClr val="tx1"/>
                </a:solidFill>
                <a:latin typeface="Arial"/>
              </a:rPr>
              <a:t>© 2019 Chevron</a:t>
            </a:r>
          </a:p>
        </p:txBody>
      </p:sp>
    </p:spTree>
    <p:extLst>
      <p:ext uri="{BB962C8B-B14F-4D97-AF65-F5344CB8AC3E}">
        <p14:creationId xmlns:p14="http://schemas.microsoft.com/office/powerpoint/2010/main" val="4180429979"/>
      </p:ext>
    </p:extLst>
  </p:cSld>
  <p:clrMapOvr>
    <a:masterClrMapping/>
  </p:clrMapOvr>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cover center with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A8245E-416F-4ED6-8464-E7EEB976BBB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2" name="Title 1"/>
          <p:cNvSpPr>
            <a:spLocks noGrp="1"/>
          </p:cNvSpPr>
          <p:nvPr userDrawn="1">
            <p:ph type="ctrTitle" hasCustomPrompt="1"/>
          </p:nvPr>
        </p:nvSpPr>
        <p:spPr>
          <a:xfrm>
            <a:off x="658368" y="2690175"/>
            <a:ext cx="13313005" cy="1764030"/>
          </a:xfrm>
        </p:spPr>
        <p:txBody>
          <a:bodyPr lIns="219493" rIns="219493">
            <a:noAutofit/>
          </a:bodyPr>
          <a:lstStyle>
            <a:lvl1pPr>
              <a:lnSpc>
                <a:spcPct val="90000"/>
              </a:lnSpc>
              <a:defRPr sz="5300" b="1"/>
            </a:lvl1pPr>
          </a:lstStyle>
          <a:p>
            <a:r>
              <a:rPr lang="en-US" dirty="0"/>
              <a:t>Presentation title goes here</a:t>
            </a:r>
          </a:p>
        </p:txBody>
      </p:sp>
      <p:sp>
        <p:nvSpPr>
          <p:cNvPr id="3" name="Subtitle 2"/>
          <p:cNvSpPr>
            <a:spLocks noGrp="1"/>
          </p:cNvSpPr>
          <p:nvPr userDrawn="1">
            <p:ph type="subTitle" idx="1" hasCustomPrompt="1"/>
          </p:nvPr>
        </p:nvSpPr>
        <p:spPr>
          <a:xfrm>
            <a:off x="658368" y="4429169"/>
            <a:ext cx="13313005" cy="1156594"/>
          </a:xfrm>
        </p:spPr>
        <p:txBody>
          <a:bodyPr lIns="219493" rIns="219493">
            <a:noAutofit/>
          </a:bodyPr>
          <a:lstStyle>
            <a:lvl1pPr marL="0" indent="0" algn="ctr">
              <a:spcBef>
                <a:spcPts val="0"/>
              </a:spcBef>
              <a:buNone/>
              <a:defRPr sz="1700" b="0" i="0" baseline="0">
                <a:solidFill>
                  <a:srgbClr val="009DD9"/>
                </a:solidFill>
              </a:defRPr>
            </a:lvl1pPr>
            <a:lvl2pPr marL="548731" indent="0" algn="ctr">
              <a:buNone/>
              <a:defRPr>
                <a:solidFill>
                  <a:schemeClr val="tx1">
                    <a:tint val="75000"/>
                  </a:schemeClr>
                </a:solidFill>
              </a:defRPr>
            </a:lvl2pPr>
            <a:lvl3pPr marL="1097463" indent="0" algn="ctr">
              <a:buNone/>
              <a:defRPr>
                <a:solidFill>
                  <a:schemeClr val="tx1">
                    <a:tint val="75000"/>
                  </a:schemeClr>
                </a:solidFill>
              </a:defRPr>
            </a:lvl3pPr>
            <a:lvl4pPr marL="1646194" indent="0" algn="ctr">
              <a:buNone/>
              <a:defRPr>
                <a:solidFill>
                  <a:schemeClr val="tx1">
                    <a:tint val="75000"/>
                  </a:schemeClr>
                </a:solidFill>
              </a:defRPr>
            </a:lvl4pPr>
            <a:lvl5pPr marL="2194926" indent="0" algn="ctr">
              <a:buNone/>
              <a:defRPr>
                <a:solidFill>
                  <a:schemeClr val="tx1">
                    <a:tint val="75000"/>
                  </a:schemeClr>
                </a:solidFill>
              </a:defRPr>
            </a:lvl5pPr>
            <a:lvl6pPr marL="2743657" indent="0" algn="ctr">
              <a:buNone/>
              <a:defRPr>
                <a:solidFill>
                  <a:schemeClr val="tx1">
                    <a:tint val="75000"/>
                  </a:schemeClr>
                </a:solidFill>
              </a:defRPr>
            </a:lvl6pPr>
            <a:lvl7pPr marL="3292389" indent="0" algn="ctr">
              <a:buNone/>
              <a:defRPr>
                <a:solidFill>
                  <a:schemeClr val="tx1">
                    <a:tint val="75000"/>
                  </a:schemeClr>
                </a:solidFill>
              </a:defRPr>
            </a:lvl7pPr>
            <a:lvl8pPr marL="3841120" indent="0" algn="ctr">
              <a:buNone/>
              <a:defRPr>
                <a:solidFill>
                  <a:schemeClr val="tx1">
                    <a:tint val="75000"/>
                  </a:schemeClr>
                </a:solidFill>
              </a:defRPr>
            </a:lvl8pPr>
            <a:lvl9pPr marL="4389852" indent="0" algn="ctr">
              <a:buNone/>
              <a:defRPr>
                <a:solidFill>
                  <a:schemeClr val="tx1">
                    <a:tint val="75000"/>
                  </a:schemeClr>
                </a:solidFill>
              </a:defRPr>
            </a:lvl9pPr>
          </a:lstStyle>
          <a:p>
            <a:r>
              <a:rPr lang="en-US" dirty="0"/>
              <a:t>Presenter, title, date</a:t>
            </a:r>
          </a:p>
        </p:txBody>
      </p:sp>
      <p:sp>
        <p:nvSpPr>
          <p:cNvPr id="7" name="TextBox 6"/>
          <p:cNvSpPr txBox="1"/>
          <p:nvPr userDrawn="1"/>
        </p:nvSpPr>
        <p:spPr>
          <a:xfrm>
            <a:off x="658368" y="7943830"/>
            <a:ext cx="929742" cy="153888"/>
          </a:xfrm>
          <a:prstGeom prst="rect">
            <a:avLst/>
          </a:prstGeom>
          <a:noFill/>
        </p:spPr>
        <p:txBody>
          <a:bodyPr wrap="none" lIns="0" tIns="0" rIns="0" bIns="0" rtlCol="0">
            <a:spAutoFit/>
          </a:bodyPr>
          <a:lstStyle/>
          <a:p>
            <a:r>
              <a:rPr lang="en-US" sz="1000" dirty="0">
                <a:solidFill>
                  <a:schemeClr val="bg1"/>
                </a:solidFill>
                <a:latin typeface="Arial"/>
              </a:rPr>
              <a:t>© 2019 Chevron</a:t>
            </a:r>
          </a:p>
        </p:txBody>
      </p:sp>
      <p:pic>
        <p:nvPicPr>
          <p:cNvPr id="10" name="Picture 2" descr="P:\My Documents\_in progress\_Resources\2016_NEW brand\Logos\Chevron hallmark suite\Hallmark Tagline Lockup\Hallmark Tagline Lockup Vertical Registered\Hallmark Tagline Lockup Vertical Registered For Onsceen Use\HallmarkHE_R_vert_rgb.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6709" t="-20077" r="-12957" b="-20077"/>
          <a:stretch/>
        </p:blipFill>
        <p:spPr bwMode="auto">
          <a:xfrm>
            <a:off x="6338315" y="999067"/>
            <a:ext cx="1953771" cy="177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172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center with image">
    <p:spTree>
      <p:nvGrpSpPr>
        <p:cNvPr id="1" name=""/>
        <p:cNvGrpSpPr/>
        <p:nvPr/>
      </p:nvGrpSpPr>
      <p:grpSpPr>
        <a:xfrm>
          <a:off x="0" y="0"/>
          <a:ext cx="0" cy="0"/>
          <a:chOff x="0" y="0"/>
          <a:chExt cx="0" cy="0"/>
        </a:xfrm>
      </p:grpSpPr>
      <p:pic>
        <p:nvPicPr>
          <p:cNvPr id="5" name="Picture 4" descr="A bridge over a body of water&#10;&#10;Description generated with very high confidence">
            <a:extLst>
              <a:ext uri="{FF2B5EF4-FFF2-40B4-BE49-F238E27FC236}">
                <a16:creationId xmlns:a16="http://schemas.microsoft.com/office/drawing/2014/main" id="{CEC95E58-9EB3-499E-A728-0EF41707AC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4630399" cy="8229600"/>
          </a:xfrm>
          <a:prstGeom prst="rect">
            <a:avLst/>
          </a:prstGeom>
        </p:spPr>
      </p:pic>
      <p:sp>
        <p:nvSpPr>
          <p:cNvPr id="2" name="Title 1"/>
          <p:cNvSpPr>
            <a:spLocks noGrp="1"/>
          </p:cNvSpPr>
          <p:nvPr userDrawn="1">
            <p:ph type="ctrTitle" hasCustomPrompt="1"/>
          </p:nvPr>
        </p:nvSpPr>
        <p:spPr>
          <a:xfrm>
            <a:off x="658368" y="2690175"/>
            <a:ext cx="13313005" cy="1764030"/>
          </a:xfrm>
        </p:spPr>
        <p:txBody>
          <a:bodyPr lIns="219493" rIns="219493">
            <a:noAutofit/>
          </a:bodyPr>
          <a:lstStyle>
            <a:lvl1pPr>
              <a:lnSpc>
                <a:spcPct val="90000"/>
              </a:lnSpc>
              <a:defRPr sz="5300" b="1"/>
            </a:lvl1pPr>
          </a:lstStyle>
          <a:p>
            <a:r>
              <a:rPr lang="en-US" dirty="0"/>
              <a:t>Presentation title goes here</a:t>
            </a:r>
          </a:p>
        </p:txBody>
      </p:sp>
      <p:sp>
        <p:nvSpPr>
          <p:cNvPr id="3" name="Subtitle 2"/>
          <p:cNvSpPr>
            <a:spLocks noGrp="1"/>
          </p:cNvSpPr>
          <p:nvPr userDrawn="1">
            <p:ph type="subTitle" idx="1" hasCustomPrompt="1"/>
          </p:nvPr>
        </p:nvSpPr>
        <p:spPr>
          <a:xfrm>
            <a:off x="658368" y="4429169"/>
            <a:ext cx="13313005" cy="1156594"/>
          </a:xfrm>
        </p:spPr>
        <p:txBody>
          <a:bodyPr lIns="219493" rIns="219493">
            <a:noAutofit/>
          </a:bodyPr>
          <a:lstStyle>
            <a:lvl1pPr marL="0" indent="0" algn="ctr">
              <a:spcBef>
                <a:spcPts val="0"/>
              </a:spcBef>
              <a:buNone/>
              <a:defRPr sz="1700" b="0" i="0" baseline="0">
                <a:solidFill>
                  <a:srgbClr val="009DD9"/>
                </a:solidFill>
              </a:defRPr>
            </a:lvl1pPr>
            <a:lvl2pPr marL="548731" indent="0" algn="ctr">
              <a:buNone/>
              <a:defRPr>
                <a:solidFill>
                  <a:schemeClr val="tx1">
                    <a:tint val="75000"/>
                  </a:schemeClr>
                </a:solidFill>
              </a:defRPr>
            </a:lvl2pPr>
            <a:lvl3pPr marL="1097463" indent="0" algn="ctr">
              <a:buNone/>
              <a:defRPr>
                <a:solidFill>
                  <a:schemeClr val="tx1">
                    <a:tint val="75000"/>
                  </a:schemeClr>
                </a:solidFill>
              </a:defRPr>
            </a:lvl3pPr>
            <a:lvl4pPr marL="1646194" indent="0" algn="ctr">
              <a:buNone/>
              <a:defRPr>
                <a:solidFill>
                  <a:schemeClr val="tx1">
                    <a:tint val="75000"/>
                  </a:schemeClr>
                </a:solidFill>
              </a:defRPr>
            </a:lvl4pPr>
            <a:lvl5pPr marL="2194926" indent="0" algn="ctr">
              <a:buNone/>
              <a:defRPr>
                <a:solidFill>
                  <a:schemeClr val="tx1">
                    <a:tint val="75000"/>
                  </a:schemeClr>
                </a:solidFill>
              </a:defRPr>
            </a:lvl5pPr>
            <a:lvl6pPr marL="2743657" indent="0" algn="ctr">
              <a:buNone/>
              <a:defRPr>
                <a:solidFill>
                  <a:schemeClr val="tx1">
                    <a:tint val="75000"/>
                  </a:schemeClr>
                </a:solidFill>
              </a:defRPr>
            </a:lvl6pPr>
            <a:lvl7pPr marL="3292389" indent="0" algn="ctr">
              <a:buNone/>
              <a:defRPr>
                <a:solidFill>
                  <a:schemeClr val="tx1">
                    <a:tint val="75000"/>
                  </a:schemeClr>
                </a:solidFill>
              </a:defRPr>
            </a:lvl7pPr>
            <a:lvl8pPr marL="3841120" indent="0" algn="ctr">
              <a:buNone/>
              <a:defRPr>
                <a:solidFill>
                  <a:schemeClr val="tx1">
                    <a:tint val="75000"/>
                  </a:schemeClr>
                </a:solidFill>
              </a:defRPr>
            </a:lvl8pPr>
            <a:lvl9pPr marL="4389852" indent="0" algn="ctr">
              <a:buNone/>
              <a:defRPr>
                <a:solidFill>
                  <a:schemeClr val="tx1">
                    <a:tint val="75000"/>
                  </a:schemeClr>
                </a:solidFill>
              </a:defRPr>
            </a:lvl9pPr>
          </a:lstStyle>
          <a:p>
            <a:r>
              <a:rPr lang="en-US" dirty="0"/>
              <a:t>Presenter, title, date</a:t>
            </a:r>
          </a:p>
        </p:txBody>
      </p:sp>
      <p:sp>
        <p:nvSpPr>
          <p:cNvPr id="7" name="TextBox 6"/>
          <p:cNvSpPr txBox="1"/>
          <p:nvPr userDrawn="1"/>
        </p:nvSpPr>
        <p:spPr>
          <a:xfrm>
            <a:off x="658368" y="7943830"/>
            <a:ext cx="929742" cy="153888"/>
          </a:xfrm>
          <a:prstGeom prst="rect">
            <a:avLst/>
          </a:prstGeom>
          <a:noFill/>
        </p:spPr>
        <p:txBody>
          <a:bodyPr wrap="none" lIns="0" tIns="0" rIns="0" bIns="0" rtlCol="0">
            <a:spAutoFit/>
          </a:bodyPr>
          <a:lstStyle/>
          <a:p>
            <a:r>
              <a:rPr lang="en-US" sz="1000" dirty="0">
                <a:solidFill>
                  <a:schemeClr val="tx1"/>
                </a:solidFill>
                <a:latin typeface="Arial"/>
              </a:rPr>
              <a:t>© 2019 Chevron</a:t>
            </a:r>
          </a:p>
        </p:txBody>
      </p:sp>
      <p:pic>
        <p:nvPicPr>
          <p:cNvPr id="10" name="Picture 2" descr="P:\My Documents\_in progress\_Resources\2016_NEW brand\Logos\Chevron hallmark suite\Hallmark Tagline Lockup\Hallmark Tagline Lockup Vertical Registered\Hallmark Tagline Lockup Vertical Registered For Onsceen Use\HallmarkHE_R_vert_rgb.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6709" t="-20077" r="-12957" b="-20077"/>
          <a:stretch/>
        </p:blipFill>
        <p:spPr bwMode="auto">
          <a:xfrm>
            <a:off x="6338315" y="999067"/>
            <a:ext cx="1953771" cy="177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012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left with image rev">
    <p:spTree>
      <p:nvGrpSpPr>
        <p:cNvPr id="1" name=""/>
        <p:cNvGrpSpPr/>
        <p:nvPr/>
      </p:nvGrpSpPr>
      <p:grpSpPr>
        <a:xfrm>
          <a:off x="0" y="0"/>
          <a:ext cx="0" cy="0"/>
          <a:chOff x="0" y="0"/>
          <a:chExt cx="0" cy="0"/>
        </a:xfrm>
      </p:grpSpPr>
      <p:pic>
        <p:nvPicPr>
          <p:cNvPr id="11" name="Picture 10" descr="A picture containing sky, boat, outdoor&#10;&#10;Description generated with very high confidence">
            <a:extLst>
              <a:ext uri="{FF2B5EF4-FFF2-40B4-BE49-F238E27FC236}">
                <a16:creationId xmlns:a16="http://schemas.microsoft.com/office/drawing/2014/main" id="{FA290627-21B6-47D7-972E-0E0BB01523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4630398" cy="8229600"/>
          </a:xfrm>
          <a:prstGeom prst="rect">
            <a:avLst/>
          </a:prstGeom>
        </p:spPr>
      </p:pic>
      <p:sp>
        <p:nvSpPr>
          <p:cNvPr id="2" name="Title 1"/>
          <p:cNvSpPr>
            <a:spLocks noGrp="1"/>
          </p:cNvSpPr>
          <p:nvPr userDrawn="1">
            <p:ph type="ctrTitle" hasCustomPrompt="1"/>
          </p:nvPr>
        </p:nvSpPr>
        <p:spPr>
          <a:xfrm>
            <a:off x="2" y="3145539"/>
            <a:ext cx="7315201" cy="1764030"/>
          </a:xfrm>
        </p:spPr>
        <p:txBody>
          <a:bodyPr lIns="219493" rIns="219493">
            <a:noAutofit/>
          </a:bodyPr>
          <a:lstStyle>
            <a:lvl1pPr>
              <a:lnSpc>
                <a:spcPct val="90000"/>
              </a:lnSpc>
              <a:defRPr sz="5300" b="1">
                <a:solidFill>
                  <a:schemeClr val="bg1"/>
                </a:solidFill>
              </a:defRPr>
            </a:lvl1pPr>
          </a:lstStyle>
          <a:p>
            <a:r>
              <a:rPr lang="en-US" dirty="0"/>
              <a:t>Presentation title goes here</a:t>
            </a:r>
          </a:p>
        </p:txBody>
      </p:sp>
      <p:sp>
        <p:nvSpPr>
          <p:cNvPr id="3" name="Subtitle 2"/>
          <p:cNvSpPr>
            <a:spLocks noGrp="1"/>
          </p:cNvSpPr>
          <p:nvPr userDrawn="1">
            <p:ph type="subTitle" idx="1" hasCustomPrompt="1"/>
          </p:nvPr>
        </p:nvSpPr>
        <p:spPr>
          <a:xfrm>
            <a:off x="2" y="4884533"/>
            <a:ext cx="7315201" cy="1156594"/>
          </a:xfrm>
        </p:spPr>
        <p:txBody>
          <a:bodyPr lIns="219493" rIns="219493">
            <a:noAutofit/>
          </a:bodyPr>
          <a:lstStyle>
            <a:lvl1pPr marL="0" indent="0" algn="ctr">
              <a:spcBef>
                <a:spcPts val="0"/>
              </a:spcBef>
              <a:buNone/>
              <a:defRPr sz="1700" b="0" i="0" baseline="0">
                <a:solidFill>
                  <a:schemeClr val="bg1"/>
                </a:solidFill>
              </a:defRPr>
            </a:lvl1pPr>
            <a:lvl2pPr marL="548731" indent="0" algn="ctr">
              <a:buNone/>
              <a:defRPr>
                <a:solidFill>
                  <a:schemeClr val="tx1">
                    <a:tint val="75000"/>
                  </a:schemeClr>
                </a:solidFill>
              </a:defRPr>
            </a:lvl2pPr>
            <a:lvl3pPr marL="1097463" indent="0" algn="ctr">
              <a:buNone/>
              <a:defRPr>
                <a:solidFill>
                  <a:schemeClr val="tx1">
                    <a:tint val="75000"/>
                  </a:schemeClr>
                </a:solidFill>
              </a:defRPr>
            </a:lvl3pPr>
            <a:lvl4pPr marL="1646194" indent="0" algn="ctr">
              <a:buNone/>
              <a:defRPr>
                <a:solidFill>
                  <a:schemeClr val="tx1">
                    <a:tint val="75000"/>
                  </a:schemeClr>
                </a:solidFill>
              </a:defRPr>
            </a:lvl4pPr>
            <a:lvl5pPr marL="2194926" indent="0" algn="ctr">
              <a:buNone/>
              <a:defRPr>
                <a:solidFill>
                  <a:schemeClr val="tx1">
                    <a:tint val="75000"/>
                  </a:schemeClr>
                </a:solidFill>
              </a:defRPr>
            </a:lvl5pPr>
            <a:lvl6pPr marL="2743657" indent="0" algn="ctr">
              <a:buNone/>
              <a:defRPr>
                <a:solidFill>
                  <a:schemeClr val="tx1">
                    <a:tint val="75000"/>
                  </a:schemeClr>
                </a:solidFill>
              </a:defRPr>
            </a:lvl6pPr>
            <a:lvl7pPr marL="3292389" indent="0" algn="ctr">
              <a:buNone/>
              <a:defRPr>
                <a:solidFill>
                  <a:schemeClr val="tx1">
                    <a:tint val="75000"/>
                  </a:schemeClr>
                </a:solidFill>
              </a:defRPr>
            </a:lvl7pPr>
            <a:lvl8pPr marL="3841120" indent="0" algn="ctr">
              <a:buNone/>
              <a:defRPr>
                <a:solidFill>
                  <a:schemeClr val="tx1">
                    <a:tint val="75000"/>
                  </a:schemeClr>
                </a:solidFill>
              </a:defRPr>
            </a:lvl8pPr>
            <a:lvl9pPr marL="4389852" indent="0" algn="ctr">
              <a:buNone/>
              <a:defRPr>
                <a:solidFill>
                  <a:schemeClr val="tx1">
                    <a:tint val="75000"/>
                  </a:schemeClr>
                </a:solidFill>
              </a:defRPr>
            </a:lvl9pPr>
          </a:lstStyle>
          <a:p>
            <a:r>
              <a:rPr lang="en-US" dirty="0"/>
              <a:t>Presenter, title, date</a:t>
            </a:r>
          </a:p>
        </p:txBody>
      </p:sp>
      <p:sp>
        <p:nvSpPr>
          <p:cNvPr id="9" name="TextBox 8"/>
          <p:cNvSpPr txBox="1"/>
          <p:nvPr userDrawn="1"/>
        </p:nvSpPr>
        <p:spPr>
          <a:xfrm>
            <a:off x="658368" y="7943830"/>
            <a:ext cx="929742" cy="153888"/>
          </a:xfrm>
          <a:prstGeom prst="rect">
            <a:avLst/>
          </a:prstGeom>
          <a:noFill/>
        </p:spPr>
        <p:txBody>
          <a:bodyPr wrap="none" lIns="0" tIns="0" rIns="0" bIns="0" rtlCol="0">
            <a:spAutoFit/>
          </a:bodyPr>
          <a:lstStyle/>
          <a:p>
            <a:r>
              <a:rPr lang="en-US" sz="1000" dirty="0">
                <a:solidFill>
                  <a:prstClr val="white"/>
                </a:solidFill>
                <a:latin typeface="Arial"/>
              </a:rPr>
              <a:t>© 2019 Chevron</a:t>
            </a:r>
          </a:p>
        </p:txBody>
      </p:sp>
      <p:pic>
        <p:nvPicPr>
          <p:cNvPr id="10" name="Picture 2" descr="P:\My Documents\_in progress\_Resources\2016_NEW brand\Logos\Chevron hallmark suite\Hallmark Tagline Lockup\Hallmark Tagline Lockup Vertical Registered\Hallmark Tagline Lockup Vertical Registered For Onsceen Use\HallmarkHE_R_vert_rgb_rev.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4694" t="-20525" r="-13428" b="-20525"/>
          <a:stretch/>
        </p:blipFill>
        <p:spPr bwMode="auto">
          <a:xfrm>
            <a:off x="2716624" y="1454430"/>
            <a:ext cx="1917863" cy="177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21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center with image rev">
    <p:spTree>
      <p:nvGrpSpPr>
        <p:cNvPr id="1" name=""/>
        <p:cNvGrpSpPr/>
        <p:nvPr/>
      </p:nvGrpSpPr>
      <p:grpSpPr>
        <a:xfrm>
          <a:off x="0" y="0"/>
          <a:ext cx="0" cy="0"/>
          <a:chOff x="0" y="0"/>
          <a:chExt cx="0" cy="0"/>
        </a:xfrm>
      </p:grpSpPr>
      <p:pic>
        <p:nvPicPr>
          <p:cNvPr id="11" name="Picture 10" descr="A close up of a flower&#10;&#10;Description generated with very high confidence">
            <a:extLst>
              <a:ext uri="{FF2B5EF4-FFF2-40B4-BE49-F238E27FC236}">
                <a16:creationId xmlns:a16="http://schemas.microsoft.com/office/drawing/2014/main" id="{6618D6CA-8BE5-4FE1-959F-5AD1387361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795" r="5590" b="2795"/>
          <a:stretch/>
        </p:blipFill>
        <p:spPr>
          <a:xfrm>
            <a:off x="0" y="1"/>
            <a:ext cx="14630400" cy="8229600"/>
          </a:xfrm>
          <a:prstGeom prst="rect">
            <a:avLst/>
          </a:prstGeom>
        </p:spPr>
      </p:pic>
      <p:sp>
        <p:nvSpPr>
          <p:cNvPr id="2" name="Title 1"/>
          <p:cNvSpPr>
            <a:spLocks noGrp="1"/>
          </p:cNvSpPr>
          <p:nvPr userDrawn="1">
            <p:ph type="ctrTitle" hasCustomPrompt="1"/>
          </p:nvPr>
        </p:nvSpPr>
        <p:spPr>
          <a:xfrm>
            <a:off x="3553327" y="2690175"/>
            <a:ext cx="7523747" cy="1764030"/>
          </a:xfrm>
        </p:spPr>
        <p:txBody>
          <a:bodyPr lIns="219493" rIns="219493">
            <a:noAutofit/>
          </a:bodyPr>
          <a:lstStyle>
            <a:lvl1pPr>
              <a:lnSpc>
                <a:spcPct val="90000"/>
              </a:lnSpc>
              <a:defRPr sz="5300" b="1">
                <a:solidFill>
                  <a:schemeClr val="bg1"/>
                </a:solidFill>
              </a:defRPr>
            </a:lvl1pPr>
          </a:lstStyle>
          <a:p>
            <a:r>
              <a:rPr lang="en-US" dirty="0"/>
              <a:t>Presentation title </a:t>
            </a:r>
            <a:br>
              <a:rPr lang="en-US" dirty="0"/>
            </a:br>
            <a:r>
              <a:rPr lang="en-US" dirty="0"/>
              <a:t>goes here</a:t>
            </a:r>
          </a:p>
        </p:txBody>
      </p:sp>
      <p:sp>
        <p:nvSpPr>
          <p:cNvPr id="3" name="Subtitle 2"/>
          <p:cNvSpPr>
            <a:spLocks noGrp="1"/>
          </p:cNvSpPr>
          <p:nvPr userDrawn="1">
            <p:ph type="subTitle" idx="1" hasCustomPrompt="1"/>
          </p:nvPr>
        </p:nvSpPr>
        <p:spPr>
          <a:xfrm>
            <a:off x="3553327" y="4429169"/>
            <a:ext cx="7523747" cy="1156594"/>
          </a:xfrm>
          <a:effectLst>
            <a:outerShdw blurRad="127000" dist="38100" dir="2700000" algn="tl" rotWithShape="0">
              <a:srgbClr val="0066B2">
                <a:alpha val="40000"/>
              </a:srgbClr>
            </a:outerShdw>
          </a:effectLst>
        </p:spPr>
        <p:txBody>
          <a:bodyPr lIns="219493" rIns="219493">
            <a:noAutofit/>
          </a:bodyPr>
          <a:lstStyle>
            <a:lvl1pPr marL="0" indent="0" algn="ctr">
              <a:spcBef>
                <a:spcPts val="0"/>
              </a:spcBef>
              <a:buNone/>
              <a:defRPr sz="1700" b="0" i="0" baseline="0">
                <a:solidFill>
                  <a:schemeClr val="bg1"/>
                </a:solidFill>
              </a:defRPr>
            </a:lvl1pPr>
            <a:lvl2pPr marL="548731" indent="0" algn="ctr">
              <a:buNone/>
              <a:defRPr>
                <a:solidFill>
                  <a:schemeClr val="tx1">
                    <a:tint val="75000"/>
                  </a:schemeClr>
                </a:solidFill>
              </a:defRPr>
            </a:lvl2pPr>
            <a:lvl3pPr marL="1097463" indent="0" algn="ctr">
              <a:buNone/>
              <a:defRPr>
                <a:solidFill>
                  <a:schemeClr val="tx1">
                    <a:tint val="75000"/>
                  </a:schemeClr>
                </a:solidFill>
              </a:defRPr>
            </a:lvl3pPr>
            <a:lvl4pPr marL="1646194" indent="0" algn="ctr">
              <a:buNone/>
              <a:defRPr>
                <a:solidFill>
                  <a:schemeClr val="tx1">
                    <a:tint val="75000"/>
                  </a:schemeClr>
                </a:solidFill>
              </a:defRPr>
            </a:lvl4pPr>
            <a:lvl5pPr marL="2194926" indent="0" algn="ctr">
              <a:buNone/>
              <a:defRPr>
                <a:solidFill>
                  <a:schemeClr val="tx1">
                    <a:tint val="75000"/>
                  </a:schemeClr>
                </a:solidFill>
              </a:defRPr>
            </a:lvl5pPr>
            <a:lvl6pPr marL="2743657" indent="0" algn="ctr">
              <a:buNone/>
              <a:defRPr>
                <a:solidFill>
                  <a:schemeClr val="tx1">
                    <a:tint val="75000"/>
                  </a:schemeClr>
                </a:solidFill>
              </a:defRPr>
            </a:lvl6pPr>
            <a:lvl7pPr marL="3292389" indent="0" algn="ctr">
              <a:buNone/>
              <a:defRPr>
                <a:solidFill>
                  <a:schemeClr val="tx1">
                    <a:tint val="75000"/>
                  </a:schemeClr>
                </a:solidFill>
              </a:defRPr>
            </a:lvl7pPr>
            <a:lvl8pPr marL="3841120" indent="0" algn="ctr">
              <a:buNone/>
              <a:defRPr>
                <a:solidFill>
                  <a:schemeClr val="tx1">
                    <a:tint val="75000"/>
                  </a:schemeClr>
                </a:solidFill>
              </a:defRPr>
            </a:lvl8pPr>
            <a:lvl9pPr marL="4389852" indent="0" algn="ctr">
              <a:buNone/>
              <a:defRPr>
                <a:solidFill>
                  <a:schemeClr val="tx1">
                    <a:tint val="75000"/>
                  </a:schemeClr>
                </a:solidFill>
              </a:defRPr>
            </a:lvl9pPr>
          </a:lstStyle>
          <a:p>
            <a:r>
              <a:rPr lang="en-US" dirty="0"/>
              <a:t>Presenter, title, date</a:t>
            </a:r>
          </a:p>
        </p:txBody>
      </p:sp>
      <p:sp>
        <p:nvSpPr>
          <p:cNvPr id="9" name="TextBox 8"/>
          <p:cNvSpPr txBox="1"/>
          <p:nvPr userDrawn="1"/>
        </p:nvSpPr>
        <p:spPr>
          <a:xfrm>
            <a:off x="658368" y="7943830"/>
            <a:ext cx="929742" cy="153888"/>
          </a:xfrm>
          <a:prstGeom prst="rect">
            <a:avLst/>
          </a:prstGeom>
          <a:noFill/>
        </p:spPr>
        <p:txBody>
          <a:bodyPr wrap="none" lIns="0" tIns="0" rIns="0" bIns="0" rtlCol="0">
            <a:spAutoFit/>
          </a:bodyPr>
          <a:lstStyle/>
          <a:p>
            <a:r>
              <a:rPr lang="en-US" sz="1000" dirty="0">
                <a:solidFill>
                  <a:srgbClr val="FFFFFF"/>
                </a:solidFill>
                <a:latin typeface="Arial"/>
              </a:rPr>
              <a:t>© 2019 Chevron</a:t>
            </a:r>
          </a:p>
        </p:txBody>
      </p:sp>
      <p:pic>
        <p:nvPicPr>
          <p:cNvPr id="8" name="Picture 2" descr="P:\My Documents\_in progress\_Resources\2016_NEW brand\Logos\Chevron hallmark suite\Hallmark Tagline Lockup\Hallmark Tagline Lockup Vertical Registered\Hallmark Tagline Lockup Vertical Registered For Onsceen Use\HallmarkHE_R_vert_rgb_rev.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4694" t="-20525" r="-13428" b="-20525"/>
          <a:stretch/>
        </p:blipFill>
        <p:spPr bwMode="auto">
          <a:xfrm>
            <a:off x="6374224" y="999066"/>
            <a:ext cx="1917863" cy="177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003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411549" indent="-205774">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3884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8368" y="288324"/>
            <a:ext cx="13313005" cy="1029730"/>
          </a:xfrm>
        </p:spPr>
        <p:txBody>
          <a:bodyPr/>
          <a:lstStyle/>
          <a:p>
            <a:r>
              <a:rPr lang="en-US"/>
              <a:t>Click to edit Master title style</a:t>
            </a:r>
          </a:p>
        </p:txBody>
      </p:sp>
      <p:sp>
        <p:nvSpPr>
          <p:cNvPr id="3" name="Content Placeholder 2"/>
          <p:cNvSpPr>
            <a:spLocks noGrp="1"/>
          </p:cNvSpPr>
          <p:nvPr>
            <p:ph sz="half" idx="1"/>
          </p:nvPr>
        </p:nvSpPr>
        <p:spPr>
          <a:xfrm>
            <a:off x="658368" y="1597950"/>
            <a:ext cx="6461760" cy="5894404"/>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509613" y="1597950"/>
            <a:ext cx="6461760" cy="5894404"/>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0238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0.png"/><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12679413" y="7943830"/>
            <a:ext cx="1293129" cy="147733"/>
          </a:xfrm>
          <a:prstGeom prst="rect">
            <a:avLst/>
          </a:prstGeom>
          <a:noFill/>
        </p:spPr>
        <p:txBody>
          <a:bodyPr wrap="square" lIns="0" tIns="0" rIns="0" bIns="0" rtlCol="0">
            <a:noAutofit/>
          </a:bodyPr>
          <a:lstStyle/>
          <a:p>
            <a:pPr algn="r"/>
            <a:fld id="{9A822660-8374-4340-934D-8C9E1AF0D0EE}" type="slidenum">
              <a:rPr lang="en-US" sz="1000" smtClean="0">
                <a:solidFill>
                  <a:prstClr val="black"/>
                </a:solidFill>
                <a:latin typeface="Arial"/>
              </a:rPr>
              <a:pPr algn="r"/>
              <a:t>‹#›</a:t>
            </a:fld>
            <a:endParaRPr lang="en-US" sz="1000" dirty="0">
              <a:solidFill>
                <a:prstClr val="black"/>
              </a:solidFill>
              <a:latin typeface="Arial"/>
            </a:endParaRPr>
          </a:p>
        </p:txBody>
      </p:sp>
      <p:sp>
        <p:nvSpPr>
          <p:cNvPr id="2" name="Title Placeholder 1"/>
          <p:cNvSpPr>
            <a:spLocks noGrp="1"/>
          </p:cNvSpPr>
          <p:nvPr>
            <p:ph type="title"/>
          </p:nvPr>
        </p:nvSpPr>
        <p:spPr>
          <a:xfrm>
            <a:off x="658368" y="288324"/>
            <a:ext cx="13313005" cy="1029730"/>
          </a:xfrm>
          <a:prstGeom prst="rect">
            <a:avLst/>
          </a:prstGeom>
        </p:spPr>
        <p:txBody>
          <a:bodyPr vert="horz" lIns="0" tIns="54873" rIns="0" bIns="54873"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58368" y="1598963"/>
            <a:ext cx="13313005" cy="589747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658368" y="7943830"/>
            <a:ext cx="929742" cy="153888"/>
          </a:xfrm>
          <a:prstGeom prst="rect">
            <a:avLst/>
          </a:prstGeom>
          <a:noFill/>
        </p:spPr>
        <p:txBody>
          <a:bodyPr wrap="none" lIns="0" tIns="0" rIns="0" bIns="0" rtlCol="0">
            <a:spAutoFit/>
          </a:bodyPr>
          <a:lstStyle/>
          <a:p>
            <a:r>
              <a:rPr lang="en-US" sz="1000" dirty="0">
                <a:solidFill>
                  <a:prstClr val="black"/>
                </a:solidFill>
                <a:latin typeface="Arial"/>
              </a:rPr>
              <a:t>© 2020 Chevron</a:t>
            </a:r>
          </a:p>
        </p:txBody>
      </p:sp>
      <p:pic>
        <p:nvPicPr>
          <p:cNvPr id="9" name="Picture 2" descr="P:\My Documents\_in progress\_Resources\2016_NEW brand\Logos\Chevron hallmark suite\Hallmark\Hallmark\Hallmark For Onscreen Use\Hallmark_vert_rg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4017" y="7552160"/>
            <a:ext cx="59857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71649"/>
      </p:ext>
    </p:extLst>
  </p:cSld>
  <p:clrMap bg1="lt1" tx1="dk1" bg2="lt2" tx2="dk2" accent1="accent1" accent2="accent2" accent3="accent3" accent4="accent4" accent5="accent5" accent6="accent6" hlink="hlink" folHlink="folHlink"/>
  <p:sldLayoutIdLst>
    <p:sldLayoutId id="2147483681" r:id="rId1"/>
    <p:sldLayoutId id="2147483680" r:id="rId2"/>
    <p:sldLayoutId id="2147483706" r:id="rId3"/>
    <p:sldLayoutId id="2147483703" r:id="rId4"/>
    <p:sldLayoutId id="2147483684" r:id="rId5"/>
    <p:sldLayoutId id="2147483683" r:id="rId6"/>
    <p:sldLayoutId id="2147483685" r:id="rId7"/>
    <p:sldLayoutId id="2147483692" r:id="rId8"/>
    <p:sldLayoutId id="2147483707" r:id="rId9"/>
  </p:sldLayoutIdLst>
  <p:hf sldNum="0" hdr="0" ftr="0" dt="0"/>
  <p:txStyles>
    <p:titleStyle>
      <a:lvl1pPr algn="ctr" defTabSz="548731" rtl="0" eaLnBrk="1" latinLnBrk="0" hangingPunct="1">
        <a:spcBef>
          <a:spcPct val="0"/>
        </a:spcBef>
        <a:buNone/>
        <a:defRPr sz="3400" b="1" kern="1200">
          <a:solidFill>
            <a:schemeClr val="bg2"/>
          </a:solidFill>
          <a:latin typeface="+mj-lt"/>
          <a:ea typeface="+mj-ea"/>
          <a:cs typeface="+mj-cs"/>
        </a:defRPr>
      </a:lvl1pPr>
    </p:titleStyle>
    <p:bodyStyle>
      <a:lvl1pPr marL="205774" indent="-205774" algn="l" defTabSz="548731" rtl="0" eaLnBrk="1" latinLnBrk="0" hangingPunct="1">
        <a:spcBef>
          <a:spcPts val="600"/>
        </a:spcBef>
        <a:buFont typeface="Arial"/>
        <a:buChar char="•"/>
        <a:defRPr sz="2200" kern="1200">
          <a:solidFill>
            <a:schemeClr val="tx1"/>
          </a:solidFill>
          <a:latin typeface="+mn-lt"/>
          <a:ea typeface="+mn-ea"/>
          <a:cs typeface="+mn-cs"/>
        </a:defRPr>
      </a:lvl1pPr>
      <a:lvl2pPr marL="411549" indent="-205774" algn="l" defTabSz="548731" rtl="0" eaLnBrk="1" latinLnBrk="0" hangingPunct="1">
        <a:spcBef>
          <a:spcPts val="600"/>
        </a:spcBef>
        <a:buFont typeface="Arial"/>
        <a:buChar char="–"/>
        <a:defRPr sz="2200" kern="1200">
          <a:solidFill>
            <a:schemeClr val="tx1"/>
          </a:solidFill>
          <a:latin typeface="+mn-lt"/>
          <a:ea typeface="+mn-ea"/>
          <a:cs typeface="+mn-cs"/>
        </a:defRPr>
      </a:lvl2pPr>
      <a:lvl3pPr marL="617323" indent="-205774" algn="l" defTabSz="548731" rtl="0" eaLnBrk="1" latinLnBrk="0" hangingPunct="1">
        <a:spcBef>
          <a:spcPts val="600"/>
        </a:spcBef>
        <a:buFont typeface="Arial"/>
        <a:buChar char="•"/>
        <a:defRPr sz="2200" kern="1200">
          <a:solidFill>
            <a:schemeClr val="tx1"/>
          </a:solidFill>
          <a:latin typeface="+mn-lt"/>
          <a:ea typeface="+mn-ea"/>
          <a:cs typeface="+mn-cs"/>
        </a:defRPr>
      </a:lvl3pPr>
      <a:lvl4pPr marL="823097" indent="-205774" algn="l" defTabSz="548731" rtl="0" eaLnBrk="1" latinLnBrk="0" hangingPunct="1">
        <a:spcBef>
          <a:spcPts val="600"/>
        </a:spcBef>
        <a:buSzPct val="100000"/>
        <a:buFont typeface="Arial"/>
        <a:buChar char="–"/>
        <a:defRPr sz="2200" kern="1200">
          <a:solidFill>
            <a:schemeClr val="tx1"/>
          </a:solidFill>
          <a:latin typeface="+mn-lt"/>
          <a:ea typeface="+mn-ea"/>
          <a:cs typeface="+mn-cs"/>
        </a:defRPr>
      </a:lvl4pPr>
      <a:lvl5pPr marL="1030777" indent="-207680" algn="l" defTabSz="548731" rtl="0" eaLnBrk="1" latinLnBrk="0" hangingPunct="1">
        <a:spcBef>
          <a:spcPts val="600"/>
        </a:spcBef>
        <a:buFont typeface="Arial"/>
        <a:buChar char="•"/>
        <a:defRPr sz="2200" kern="1200">
          <a:solidFill>
            <a:schemeClr val="tx1"/>
          </a:solidFill>
          <a:latin typeface="+mn-lt"/>
          <a:ea typeface="+mn-ea"/>
          <a:cs typeface="+mn-cs"/>
        </a:defRPr>
      </a:lvl5pPr>
      <a:lvl6pPr marL="3018023" indent="-274366" algn="l" defTabSz="548731" rtl="0" eaLnBrk="1" latinLnBrk="0" hangingPunct="1">
        <a:spcBef>
          <a:spcPct val="20000"/>
        </a:spcBef>
        <a:buFont typeface="Arial"/>
        <a:buChar char="•"/>
        <a:defRPr sz="2400" kern="1200">
          <a:solidFill>
            <a:schemeClr val="tx1"/>
          </a:solidFill>
          <a:latin typeface="+mn-lt"/>
          <a:ea typeface="+mn-ea"/>
          <a:cs typeface="+mn-cs"/>
        </a:defRPr>
      </a:lvl6pPr>
      <a:lvl7pPr marL="3566754" indent="-274366" algn="l" defTabSz="548731" rtl="0" eaLnBrk="1" latinLnBrk="0" hangingPunct="1">
        <a:spcBef>
          <a:spcPct val="20000"/>
        </a:spcBef>
        <a:buFont typeface="Arial"/>
        <a:buChar char="•"/>
        <a:defRPr sz="2400" kern="1200">
          <a:solidFill>
            <a:schemeClr val="tx1"/>
          </a:solidFill>
          <a:latin typeface="+mn-lt"/>
          <a:ea typeface="+mn-ea"/>
          <a:cs typeface="+mn-cs"/>
        </a:defRPr>
      </a:lvl7pPr>
      <a:lvl8pPr marL="4115486" indent="-274366" algn="l" defTabSz="548731" rtl="0" eaLnBrk="1" latinLnBrk="0" hangingPunct="1">
        <a:spcBef>
          <a:spcPct val="20000"/>
        </a:spcBef>
        <a:buFont typeface="Arial"/>
        <a:buChar char="•"/>
        <a:defRPr sz="2400" kern="1200">
          <a:solidFill>
            <a:schemeClr val="tx1"/>
          </a:solidFill>
          <a:latin typeface="+mn-lt"/>
          <a:ea typeface="+mn-ea"/>
          <a:cs typeface="+mn-cs"/>
        </a:defRPr>
      </a:lvl8pPr>
      <a:lvl9pPr marL="4664217" indent="-274366" algn="l" defTabSz="548731"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731" rtl="0" eaLnBrk="1" latinLnBrk="0" hangingPunct="1">
        <a:defRPr sz="2200" kern="1200">
          <a:solidFill>
            <a:schemeClr val="tx1"/>
          </a:solidFill>
          <a:latin typeface="+mn-lt"/>
          <a:ea typeface="+mn-ea"/>
          <a:cs typeface="+mn-cs"/>
        </a:defRPr>
      </a:lvl1pPr>
      <a:lvl2pPr marL="548731" algn="l" defTabSz="548731" rtl="0" eaLnBrk="1" latinLnBrk="0" hangingPunct="1">
        <a:defRPr sz="2200" kern="1200">
          <a:solidFill>
            <a:schemeClr val="tx1"/>
          </a:solidFill>
          <a:latin typeface="+mn-lt"/>
          <a:ea typeface="+mn-ea"/>
          <a:cs typeface="+mn-cs"/>
        </a:defRPr>
      </a:lvl2pPr>
      <a:lvl3pPr marL="1097463" algn="l" defTabSz="548731" rtl="0" eaLnBrk="1" latinLnBrk="0" hangingPunct="1">
        <a:defRPr sz="2200" kern="1200">
          <a:solidFill>
            <a:schemeClr val="tx1"/>
          </a:solidFill>
          <a:latin typeface="+mn-lt"/>
          <a:ea typeface="+mn-ea"/>
          <a:cs typeface="+mn-cs"/>
        </a:defRPr>
      </a:lvl3pPr>
      <a:lvl4pPr marL="1646194" algn="l" defTabSz="548731" rtl="0" eaLnBrk="1" latinLnBrk="0" hangingPunct="1">
        <a:defRPr sz="2200" kern="1200">
          <a:solidFill>
            <a:schemeClr val="tx1"/>
          </a:solidFill>
          <a:latin typeface="+mn-lt"/>
          <a:ea typeface="+mn-ea"/>
          <a:cs typeface="+mn-cs"/>
        </a:defRPr>
      </a:lvl4pPr>
      <a:lvl5pPr marL="2194926" algn="l" defTabSz="548731" rtl="0" eaLnBrk="1" latinLnBrk="0" hangingPunct="1">
        <a:defRPr sz="2200" kern="1200">
          <a:solidFill>
            <a:schemeClr val="tx1"/>
          </a:solidFill>
          <a:latin typeface="+mn-lt"/>
          <a:ea typeface="+mn-ea"/>
          <a:cs typeface="+mn-cs"/>
        </a:defRPr>
      </a:lvl5pPr>
      <a:lvl6pPr marL="2743657" algn="l" defTabSz="548731" rtl="0" eaLnBrk="1" latinLnBrk="0" hangingPunct="1">
        <a:defRPr sz="2200" kern="1200">
          <a:solidFill>
            <a:schemeClr val="tx1"/>
          </a:solidFill>
          <a:latin typeface="+mn-lt"/>
          <a:ea typeface="+mn-ea"/>
          <a:cs typeface="+mn-cs"/>
        </a:defRPr>
      </a:lvl6pPr>
      <a:lvl7pPr marL="3292389" algn="l" defTabSz="548731" rtl="0" eaLnBrk="1" latinLnBrk="0" hangingPunct="1">
        <a:defRPr sz="2200" kern="1200">
          <a:solidFill>
            <a:schemeClr val="tx1"/>
          </a:solidFill>
          <a:latin typeface="+mn-lt"/>
          <a:ea typeface="+mn-ea"/>
          <a:cs typeface="+mn-cs"/>
        </a:defRPr>
      </a:lvl7pPr>
      <a:lvl8pPr marL="3841120" algn="l" defTabSz="548731" rtl="0" eaLnBrk="1" latinLnBrk="0" hangingPunct="1">
        <a:defRPr sz="2200" kern="1200">
          <a:solidFill>
            <a:schemeClr val="tx1"/>
          </a:solidFill>
          <a:latin typeface="+mn-lt"/>
          <a:ea typeface="+mn-ea"/>
          <a:cs typeface="+mn-cs"/>
        </a:defRPr>
      </a:lvl8pPr>
      <a:lvl9pPr marL="4389852" algn="l" defTabSz="548731"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12679413" y="7943830"/>
            <a:ext cx="1293129" cy="147733"/>
          </a:xfrm>
          <a:prstGeom prst="rect">
            <a:avLst/>
          </a:prstGeom>
          <a:noFill/>
        </p:spPr>
        <p:txBody>
          <a:bodyPr wrap="square" lIns="0" tIns="0" rIns="0" bIns="0" rtlCol="0">
            <a:noAutofit/>
          </a:bodyPr>
          <a:lstStyle/>
          <a:p>
            <a:pPr algn="r"/>
            <a:fld id="{9A822660-8374-4340-934D-8C9E1AF0D0EE}" type="slidenum">
              <a:rPr lang="en-US" sz="1000" smtClean="0"/>
              <a:pPr algn="r"/>
              <a:t>‹#›</a:t>
            </a:fld>
            <a:endParaRPr lang="en-US" sz="1000" dirty="0"/>
          </a:p>
        </p:txBody>
      </p:sp>
      <p:sp>
        <p:nvSpPr>
          <p:cNvPr id="2" name="Title Placeholder 1"/>
          <p:cNvSpPr>
            <a:spLocks noGrp="1"/>
          </p:cNvSpPr>
          <p:nvPr>
            <p:ph type="title"/>
          </p:nvPr>
        </p:nvSpPr>
        <p:spPr>
          <a:xfrm>
            <a:off x="658368" y="288324"/>
            <a:ext cx="13313005" cy="1029730"/>
          </a:xfrm>
          <a:prstGeom prst="rect">
            <a:avLst/>
          </a:prstGeom>
        </p:spPr>
        <p:txBody>
          <a:bodyPr vert="horz" lIns="0" tIns="54873" rIns="0" bIns="54873"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58368" y="1595438"/>
            <a:ext cx="13313005" cy="590099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658368" y="7943830"/>
            <a:ext cx="929742" cy="153888"/>
          </a:xfrm>
          <a:prstGeom prst="rect">
            <a:avLst/>
          </a:prstGeom>
          <a:noFill/>
        </p:spPr>
        <p:txBody>
          <a:bodyPr wrap="none" lIns="0" tIns="0" rIns="0" bIns="0" rtlCol="0">
            <a:spAutoFit/>
          </a:bodyPr>
          <a:lstStyle/>
          <a:p>
            <a:r>
              <a:rPr lang="en-US" sz="1000" dirty="0"/>
              <a:t>© 2020 Chevron</a:t>
            </a:r>
          </a:p>
        </p:txBody>
      </p:sp>
      <p:pic>
        <p:nvPicPr>
          <p:cNvPr id="7" name="Picture 2" descr="P:\My Documents\_in progress\_Resources\2016_NEW brand\Logos\Chevron hallmark suite\Hallmark\Hallmark\Hallmark For Onscreen Use\Hallmark_vert_rgb.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4017" y="7552160"/>
            <a:ext cx="59857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536644"/>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9" r:id="rId3"/>
    <p:sldLayoutId id="2147483688" r:id="rId4"/>
    <p:sldLayoutId id="2147483660" r:id="rId5"/>
    <p:sldLayoutId id="2147483668" r:id="rId6"/>
    <p:sldLayoutId id="2147483661" r:id="rId7"/>
    <p:sldLayoutId id="2147483654" r:id="rId8"/>
    <p:sldLayoutId id="2147483655" r:id="rId9"/>
    <p:sldLayoutId id="2147483651" r:id="rId10"/>
  </p:sldLayoutIdLst>
  <p:hf sldNum="0" hdr="0" ftr="0" dt="0"/>
  <p:txStyles>
    <p:titleStyle>
      <a:lvl1pPr algn="ctr" defTabSz="548731" rtl="0" eaLnBrk="1" latinLnBrk="0" hangingPunct="1">
        <a:spcBef>
          <a:spcPct val="0"/>
        </a:spcBef>
        <a:buNone/>
        <a:defRPr sz="3400" b="1" kern="1200">
          <a:solidFill>
            <a:schemeClr val="bg2"/>
          </a:solidFill>
          <a:latin typeface="+mj-lt"/>
          <a:ea typeface="+mj-ea"/>
          <a:cs typeface="+mj-cs"/>
        </a:defRPr>
      </a:lvl1pPr>
    </p:titleStyle>
    <p:bodyStyle>
      <a:lvl1pPr marL="205774" indent="-205774" algn="l" defTabSz="548731" rtl="0" eaLnBrk="1" latinLnBrk="0" hangingPunct="1">
        <a:spcBef>
          <a:spcPts val="600"/>
        </a:spcBef>
        <a:buFont typeface="Arial"/>
        <a:buChar char="•"/>
        <a:defRPr sz="2200" kern="1200">
          <a:solidFill>
            <a:schemeClr val="tx1"/>
          </a:solidFill>
          <a:latin typeface="+mn-lt"/>
          <a:ea typeface="+mn-ea"/>
          <a:cs typeface="+mn-cs"/>
        </a:defRPr>
      </a:lvl1pPr>
      <a:lvl2pPr marL="411549" indent="-205774" algn="l" defTabSz="548731" rtl="0" eaLnBrk="1" latinLnBrk="0" hangingPunct="1">
        <a:spcBef>
          <a:spcPts val="600"/>
        </a:spcBef>
        <a:buFont typeface="Arial"/>
        <a:buChar char="–"/>
        <a:defRPr sz="2200" kern="1200">
          <a:solidFill>
            <a:schemeClr val="tx1"/>
          </a:solidFill>
          <a:latin typeface="+mn-lt"/>
          <a:ea typeface="+mn-ea"/>
          <a:cs typeface="+mn-cs"/>
        </a:defRPr>
      </a:lvl2pPr>
      <a:lvl3pPr marL="617323" indent="-205774" algn="l" defTabSz="548731" rtl="0" eaLnBrk="1" latinLnBrk="0" hangingPunct="1">
        <a:spcBef>
          <a:spcPts val="600"/>
        </a:spcBef>
        <a:buFont typeface="Arial"/>
        <a:buChar char="•"/>
        <a:defRPr sz="2200" kern="1200">
          <a:solidFill>
            <a:schemeClr val="tx1"/>
          </a:solidFill>
          <a:latin typeface="+mn-lt"/>
          <a:ea typeface="+mn-ea"/>
          <a:cs typeface="+mn-cs"/>
        </a:defRPr>
      </a:lvl3pPr>
      <a:lvl4pPr marL="823097" indent="-205774" algn="l" defTabSz="548731" rtl="0" eaLnBrk="1" latinLnBrk="0" hangingPunct="1">
        <a:spcBef>
          <a:spcPts val="600"/>
        </a:spcBef>
        <a:buSzPct val="100000"/>
        <a:buFont typeface="Arial"/>
        <a:buChar char="–"/>
        <a:defRPr sz="2200" kern="1200">
          <a:solidFill>
            <a:schemeClr val="tx1"/>
          </a:solidFill>
          <a:latin typeface="+mn-lt"/>
          <a:ea typeface="+mn-ea"/>
          <a:cs typeface="+mn-cs"/>
        </a:defRPr>
      </a:lvl4pPr>
      <a:lvl5pPr marL="1030777" indent="-207680" algn="l" defTabSz="548731" rtl="0" eaLnBrk="1" latinLnBrk="0" hangingPunct="1">
        <a:spcBef>
          <a:spcPts val="600"/>
        </a:spcBef>
        <a:buFont typeface="Arial"/>
        <a:buChar char="•"/>
        <a:defRPr sz="2200" kern="1200">
          <a:solidFill>
            <a:schemeClr val="tx1"/>
          </a:solidFill>
          <a:latin typeface="+mn-lt"/>
          <a:ea typeface="+mn-ea"/>
          <a:cs typeface="+mn-cs"/>
        </a:defRPr>
      </a:lvl5pPr>
      <a:lvl6pPr marL="3018023" indent="-274366" algn="l" defTabSz="548731" rtl="0" eaLnBrk="1" latinLnBrk="0" hangingPunct="1">
        <a:spcBef>
          <a:spcPct val="20000"/>
        </a:spcBef>
        <a:buFont typeface="Arial"/>
        <a:buChar char="•"/>
        <a:defRPr sz="2400" kern="1200">
          <a:solidFill>
            <a:schemeClr val="tx1"/>
          </a:solidFill>
          <a:latin typeface="+mn-lt"/>
          <a:ea typeface="+mn-ea"/>
          <a:cs typeface="+mn-cs"/>
        </a:defRPr>
      </a:lvl6pPr>
      <a:lvl7pPr marL="3566754" indent="-274366" algn="l" defTabSz="548731" rtl="0" eaLnBrk="1" latinLnBrk="0" hangingPunct="1">
        <a:spcBef>
          <a:spcPct val="20000"/>
        </a:spcBef>
        <a:buFont typeface="Arial"/>
        <a:buChar char="•"/>
        <a:defRPr sz="2400" kern="1200">
          <a:solidFill>
            <a:schemeClr val="tx1"/>
          </a:solidFill>
          <a:latin typeface="+mn-lt"/>
          <a:ea typeface="+mn-ea"/>
          <a:cs typeface="+mn-cs"/>
        </a:defRPr>
      </a:lvl7pPr>
      <a:lvl8pPr marL="4115486" indent="-274366" algn="l" defTabSz="548731" rtl="0" eaLnBrk="1" latinLnBrk="0" hangingPunct="1">
        <a:spcBef>
          <a:spcPct val="20000"/>
        </a:spcBef>
        <a:buFont typeface="Arial"/>
        <a:buChar char="•"/>
        <a:defRPr sz="2400" kern="1200">
          <a:solidFill>
            <a:schemeClr val="tx1"/>
          </a:solidFill>
          <a:latin typeface="+mn-lt"/>
          <a:ea typeface="+mn-ea"/>
          <a:cs typeface="+mn-cs"/>
        </a:defRPr>
      </a:lvl8pPr>
      <a:lvl9pPr marL="4664217" indent="-274366" algn="l" defTabSz="548731"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731" rtl="0" eaLnBrk="1" latinLnBrk="0" hangingPunct="1">
        <a:defRPr sz="2200" kern="1200">
          <a:solidFill>
            <a:schemeClr val="tx1"/>
          </a:solidFill>
          <a:latin typeface="+mn-lt"/>
          <a:ea typeface="+mn-ea"/>
          <a:cs typeface="+mn-cs"/>
        </a:defRPr>
      </a:lvl1pPr>
      <a:lvl2pPr marL="548731" algn="l" defTabSz="548731" rtl="0" eaLnBrk="1" latinLnBrk="0" hangingPunct="1">
        <a:defRPr sz="2200" kern="1200">
          <a:solidFill>
            <a:schemeClr val="tx1"/>
          </a:solidFill>
          <a:latin typeface="+mn-lt"/>
          <a:ea typeface="+mn-ea"/>
          <a:cs typeface="+mn-cs"/>
        </a:defRPr>
      </a:lvl2pPr>
      <a:lvl3pPr marL="1097463" algn="l" defTabSz="548731" rtl="0" eaLnBrk="1" latinLnBrk="0" hangingPunct="1">
        <a:defRPr sz="2200" kern="1200">
          <a:solidFill>
            <a:schemeClr val="tx1"/>
          </a:solidFill>
          <a:latin typeface="+mn-lt"/>
          <a:ea typeface="+mn-ea"/>
          <a:cs typeface="+mn-cs"/>
        </a:defRPr>
      </a:lvl3pPr>
      <a:lvl4pPr marL="1646194" algn="l" defTabSz="548731" rtl="0" eaLnBrk="1" latinLnBrk="0" hangingPunct="1">
        <a:defRPr sz="2200" kern="1200">
          <a:solidFill>
            <a:schemeClr val="tx1"/>
          </a:solidFill>
          <a:latin typeface="+mn-lt"/>
          <a:ea typeface="+mn-ea"/>
          <a:cs typeface="+mn-cs"/>
        </a:defRPr>
      </a:lvl4pPr>
      <a:lvl5pPr marL="2194926" algn="l" defTabSz="548731" rtl="0" eaLnBrk="1" latinLnBrk="0" hangingPunct="1">
        <a:defRPr sz="2200" kern="1200">
          <a:solidFill>
            <a:schemeClr val="tx1"/>
          </a:solidFill>
          <a:latin typeface="+mn-lt"/>
          <a:ea typeface="+mn-ea"/>
          <a:cs typeface="+mn-cs"/>
        </a:defRPr>
      </a:lvl5pPr>
      <a:lvl6pPr marL="2743657" algn="l" defTabSz="548731" rtl="0" eaLnBrk="1" latinLnBrk="0" hangingPunct="1">
        <a:defRPr sz="2200" kern="1200">
          <a:solidFill>
            <a:schemeClr val="tx1"/>
          </a:solidFill>
          <a:latin typeface="+mn-lt"/>
          <a:ea typeface="+mn-ea"/>
          <a:cs typeface="+mn-cs"/>
        </a:defRPr>
      </a:lvl6pPr>
      <a:lvl7pPr marL="3292389" algn="l" defTabSz="548731" rtl="0" eaLnBrk="1" latinLnBrk="0" hangingPunct="1">
        <a:defRPr sz="2200" kern="1200">
          <a:solidFill>
            <a:schemeClr val="tx1"/>
          </a:solidFill>
          <a:latin typeface="+mn-lt"/>
          <a:ea typeface="+mn-ea"/>
          <a:cs typeface="+mn-cs"/>
        </a:defRPr>
      </a:lvl7pPr>
      <a:lvl8pPr marL="3841120" algn="l" defTabSz="548731" rtl="0" eaLnBrk="1" latinLnBrk="0" hangingPunct="1">
        <a:defRPr sz="2200" kern="1200">
          <a:solidFill>
            <a:schemeClr val="tx1"/>
          </a:solidFill>
          <a:latin typeface="+mn-lt"/>
          <a:ea typeface="+mn-ea"/>
          <a:cs typeface="+mn-cs"/>
        </a:defRPr>
      </a:lvl8pPr>
      <a:lvl9pPr marL="4389852" algn="l" defTabSz="548731"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1" name="TextBox 10"/>
          <p:cNvSpPr txBox="1"/>
          <p:nvPr/>
        </p:nvSpPr>
        <p:spPr>
          <a:xfrm>
            <a:off x="12679413" y="7943830"/>
            <a:ext cx="1293129" cy="147733"/>
          </a:xfrm>
          <a:prstGeom prst="rect">
            <a:avLst/>
          </a:prstGeom>
          <a:noFill/>
        </p:spPr>
        <p:txBody>
          <a:bodyPr wrap="square" lIns="0" tIns="0" rIns="0" bIns="0" rtlCol="0">
            <a:noAutofit/>
          </a:bodyPr>
          <a:lstStyle/>
          <a:p>
            <a:pPr algn="r"/>
            <a:fld id="{9A822660-8374-4340-934D-8C9E1AF0D0EE}" type="slidenum">
              <a:rPr lang="en-US" sz="1000" smtClean="0">
                <a:solidFill>
                  <a:srgbClr val="FFFFFF"/>
                </a:solidFill>
                <a:latin typeface="Arial"/>
              </a:rPr>
              <a:pPr algn="r"/>
              <a:t>‹#›</a:t>
            </a:fld>
            <a:endParaRPr lang="en-US" sz="1000" dirty="0">
              <a:solidFill>
                <a:srgbClr val="FFFFFF"/>
              </a:solidFill>
              <a:latin typeface="Arial"/>
            </a:endParaRPr>
          </a:p>
        </p:txBody>
      </p:sp>
      <p:sp>
        <p:nvSpPr>
          <p:cNvPr id="2" name="Title Placeholder 1"/>
          <p:cNvSpPr>
            <a:spLocks noGrp="1"/>
          </p:cNvSpPr>
          <p:nvPr>
            <p:ph type="title"/>
          </p:nvPr>
        </p:nvSpPr>
        <p:spPr>
          <a:xfrm>
            <a:off x="658368" y="288324"/>
            <a:ext cx="13313005" cy="1029730"/>
          </a:xfrm>
          <a:prstGeom prst="rect">
            <a:avLst/>
          </a:prstGeom>
        </p:spPr>
        <p:txBody>
          <a:bodyPr vert="horz" lIns="0" tIns="54873" rIns="0" bIns="54873"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58368" y="1598963"/>
            <a:ext cx="13313005" cy="589747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658368" y="7943830"/>
            <a:ext cx="929742" cy="153888"/>
          </a:xfrm>
          <a:prstGeom prst="rect">
            <a:avLst/>
          </a:prstGeom>
          <a:noFill/>
        </p:spPr>
        <p:txBody>
          <a:bodyPr wrap="none" lIns="0" tIns="0" rIns="0" bIns="0" rtlCol="0">
            <a:spAutoFit/>
          </a:bodyPr>
          <a:lstStyle/>
          <a:p>
            <a:r>
              <a:rPr lang="en-US" sz="1000" dirty="0">
                <a:solidFill>
                  <a:srgbClr val="FFFFFF"/>
                </a:solidFill>
                <a:latin typeface="Arial"/>
              </a:rPr>
              <a:t>© 2019 Chevron</a:t>
            </a:r>
          </a:p>
        </p:txBody>
      </p:sp>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35585" y="7673382"/>
            <a:ext cx="360742" cy="402336"/>
          </a:xfrm>
          <a:prstGeom prst="rect">
            <a:avLst/>
          </a:prstGeom>
        </p:spPr>
      </p:pic>
    </p:spTree>
    <p:extLst>
      <p:ext uri="{BB962C8B-B14F-4D97-AF65-F5344CB8AC3E}">
        <p14:creationId xmlns:p14="http://schemas.microsoft.com/office/powerpoint/2010/main" val="185190797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90" r:id="rId9"/>
  </p:sldLayoutIdLst>
  <p:hf sldNum="0" hdr="0" ftr="0" dt="0"/>
  <p:txStyles>
    <p:titleStyle>
      <a:lvl1pPr algn="ctr" defTabSz="548731" rtl="0" eaLnBrk="1" latinLnBrk="0" hangingPunct="1">
        <a:spcBef>
          <a:spcPct val="0"/>
        </a:spcBef>
        <a:buNone/>
        <a:defRPr sz="3400" b="1" kern="1200">
          <a:solidFill>
            <a:srgbClr val="FFFFFF"/>
          </a:solidFill>
          <a:latin typeface="+mj-lt"/>
          <a:ea typeface="+mj-ea"/>
          <a:cs typeface="+mj-cs"/>
        </a:defRPr>
      </a:lvl1pPr>
    </p:titleStyle>
    <p:bodyStyle>
      <a:lvl1pPr marL="205774" indent="-205774" algn="l" defTabSz="548731" rtl="0" eaLnBrk="1" latinLnBrk="0" hangingPunct="1">
        <a:spcBef>
          <a:spcPts val="600"/>
        </a:spcBef>
        <a:buFont typeface="Arial"/>
        <a:buChar char="•"/>
        <a:defRPr sz="2200" kern="1200">
          <a:solidFill>
            <a:srgbClr val="FFFFFF"/>
          </a:solidFill>
          <a:latin typeface="+mn-lt"/>
          <a:ea typeface="+mn-ea"/>
          <a:cs typeface="+mn-cs"/>
        </a:defRPr>
      </a:lvl1pPr>
      <a:lvl2pPr marL="411549" indent="-205774" algn="l" defTabSz="548731" rtl="0" eaLnBrk="1" latinLnBrk="0" hangingPunct="1">
        <a:spcBef>
          <a:spcPts val="600"/>
        </a:spcBef>
        <a:buFont typeface="Arial"/>
        <a:buChar char="–"/>
        <a:defRPr sz="2200" kern="1200">
          <a:solidFill>
            <a:srgbClr val="FFFFFF"/>
          </a:solidFill>
          <a:latin typeface="+mn-lt"/>
          <a:ea typeface="+mn-ea"/>
          <a:cs typeface="+mn-cs"/>
        </a:defRPr>
      </a:lvl2pPr>
      <a:lvl3pPr marL="617323" indent="-205774" algn="l" defTabSz="548731" rtl="0" eaLnBrk="1" latinLnBrk="0" hangingPunct="1">
        <a:spcBef>
          <a:spcPts val="600"/>
        </a:spcBef>
        <a:buFont typeface="Arial"/>
        <a:buChar char="•"/>
        <a:defRPr sz="2200" kern="1200">
          <a:solidFill>
            <a:srgbClr val="FFFFFF"/>
          </a:solidFill>
          <a:latin typeface="+mn-lt"/>
          <a:ea typeface="+mn-ea"/>
          <a:cs typeface="+mn-cs"/>
        </a:defRPr>
      </a:lvl3pPr>
      <a:lvl4pPr marL="823097" indent="-205774" algn="l" defTabSz="548731" rtl="0" eaLnBrk="1" latinLnBrk="0" hangingPunct="1">
        <a:spcBef>
          <a:spcPts val="600"/>
        </a:spcBef>
        <a:buSzPct val="100000"/>
        <a:buFont typeface="Arial"/>
        <a:buChar char="–"/>
        <a:defRPr sz="2200" kern="1200">
          <a:solidFill>
            <a:srgbClr val="FFFFFF"/>
          </a:solidFill>
          <a:latin typeface="+mn-lt"/>
          <a:ea typeface="+mn-ea"/>
          <a:cs typeface="+mn-cs"/>
        </a:defRPr>
      </a:lvl4pPr>
      <a:lvl5pPr marL="1030777" indent="-207680" algn="l" defTabSz="548731" rtl="0" eaLnBrk="1" latinLnBrk="0" hangingPunct="1">
        <a:spcBef>
          <a:spcPts val="600"/>
        </a:spcBef>
        <a:buFont typeface="Arial"/>
        <a:buChar char="•"/>
        <a:defRPr sz="2200" kern="1200">
          <a:solidFill>
            <a:srgbClr val="FFFFFF"/>
          </a:solidFill>
          <a:latin typeface="+mn-lt"/>
          <a:ea typeface="+mn-ea"/>
          <a:cs typeface="+mn-cs"/>
        </a:defRPr>
      </a:lvl5pPr>
      <a:lvl6pPr marL="3018023" indent="-274366" algn="l" defTabSz="548731" rtl="0" eaLnBrk="1" latinLnBrk="0" hangingPunct="1">
        <a:spcBef>
          <a:spcPct val="20000"/>
        </a:spcBef>
        <a:buFont typeface="Arial"/>
        <a:buChar char="•"/>
        <a:defRPr sz="2400" kern="1200">
          <a:solidFill>
            <a:schemeClr val="tx1"/>
          </a:solidFill>
          <a:latin typeface="+mn-lt"/>
          <a:ea typeface="+mn-ea"/>
          <a:cs typeface="+mn-cs"/>
        </a:defRPr>
      </a:lvl6pPr>
      <a:lvl7pPr marL="3566754" indent="-274366" algn="l" defTabSz="548731" rtl="0" eaLnBrk="1" latinLnBrk="0" hangingPunct="1">
        <a:spcBef>
          <a:spcPct val="20000"/>
        </a:spcBef>
        <a:buFont typeface="Arial"/>
        <a:buChar char="•"/>
        <a:defRPr sz="2400" kern="1200">
          <a:solidFill>
            <a:schemeClr val="tx1"/>
          </a:solidFill>
          <a:latin typeface="+mn-lt"/>
          <a:ea typeface="+mn-ea"/>
          <a:cs typeface="+mn-cs"/>
        </a:defRPr>
      </a:lvl7pPr>
      <a:lvl8pPr marL="4115486" indent="-274366" algn="l" defTabSz="548731" rtl="0" eaLnBrk="1" latinLnBrk="0" hangingPunct="1">
        <a:spcBef>
          <a:spcPct val="20000"/>
        </a:spcBef>
        <a:buFont typeface="Arial"/>
        <a:buChar char="•"/>
        <a:defRPr sz="2400" kern="1200">
          <a:solidFill>
            <a:schemeClr val="tx1"/>
          </a:solidFill>
          <a:latin typeface="+mn-lt"/>
          <a:ea typeface="+mn-ea"/>
          <a:cs typeface="+mn-cs"/>
        </a:defRPr>
      </a:lvl8pPr>
      <a:lvl9pPr marL="4664217" indent="-274366" algn="l" defTabSz="548731"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731" rtl="0" eaLnBrk="1" latinLnBrk="0" hangingPunct="1">
        <a:defRPr sz="2200" kern="1200">
          <a:solidFill>
            <a:schemeClr val="tx1"/>
          </a:solidFill>
          <a:latin typeface="+mn-lt"/>
          <a:ea typeface="+mn-ea"/>
          <a:cs typeface="+mn-cs"/>
        </a:defRPr>
      </a:lvl1pPr>
      <a:lvl2pPr marL="548731" algn="l" defTabSz="548731" rtl="0" eaLnBrk="1" latinLnBrk="0" hangingPunct="1">
        <a:defRPr sz="2200" kern="1200">
          <a:solidFill>
            <a:schemeClr val="tx1"/>
          </a:solidFill>
          <a:latin typeface="+mn-lt"/>
          <a:ea typeface="+mn-ea"/>
          <a:cs typeface="+mn-cs"/>
        </a:defRPr>
      </a:lvl2pPr>
      <a:lvl3pPr marL="1097463" algn="l" defTabSz="548731" rtl="0" eaLnBrk="1" latinLnBrk="0" hangingPunct="1">
        <a:defRPr sz="2200" kern="1200">
          <a:solidFill>
            <a:schemeClr val="tx1"/>
          </a:solidFill>
          <a:latin typeface="+mn-lt"/>
          <a:ea typeface="+mn-ea"/>
          <a:cs typeface="+mn-cs"/>
        </a:defRPr>
      </a:lvl3pPr>
      <a:lvl4pPr marL="1646194" algn="l" defTabSz="548731" rtl="0" eaLnBrk="1" latinLnBrk="0" hangingPunct="1">
        <a:defRPr sz="2200" kern="1200">
          <a:solidFill>
            <a:schemeClr val="tx1"/>
          </a:solidFill>
          <a:latin typeface="+mn-lt"/>
          <a:ea typeface="+mn-ea"/>
          <a:cs typeface="+mn-cs"/>
        </a:defRPr>
      </a:lvl4pPr>
      <a:lvl5pPr marL="2194926" algn="l" defTabSz="548731" rtl="0" eaLnBrk="1" latinLnBrk="0" hangingPunct="1">
        <a:defRPr sz="2200" kern="1200">
          <a:solidFill>
            <a:schemeClr val="tx1"/>
          </a:solidFill>
          <a:latin typeface="+mn-lt"/>
          <a:ea typeface="+mn-ea"/>
          <a:cs typeface="+mn-cs"/>
        </a:defRPr>
      </a:lvl5pPr>
      <a:lvl6pPr marL="2743657" algn="l" defTabSz="548731" rtl="0" eaLnBrk="1" latinLnBrk="0" hangingPunct="1">
        <a:defRPr sz="2200" kern="1200">
          <a:solidFill>
            <a:schemeClr val="tx1"/>
          </a:solidFill>
          <a:latin typeface="+mn-lt"/>
          <a:ea typeface="+mn-ea"/>
          <a:cs typeface="+mn-cs"/>
        </a:defRPr>
      </a:lvl6pPr>
      <a:lvl7pPr marL="3292389" algn="l" defTabSz="548731" rtl="0" eaLnBrk="1" latinLnBrk="0" hangingPunct="1">
        <a:defRPr sz="2200" kern="1200">
          <a:solidFill>
            <a:schemeClr val="tx1"/>
          </a:solidFill>
          <a:latin typeface="+mn-lt"/>
          <a:ea typeface="+mn-ea"/>
          <a:cs typeface="+mn-cs"/>
        </a:defRPr>
      </a:lvl7pPr>
      <a:lvl8pPr marL="3841120" algn="l" defTabSz="548731" rtl="0" eaLnBrk="1" latinLnBrk="0" hangingPunct="1">
        <a:defRPr sz="2200" kern="1200">
          <a:solidFill>
            <a:schemeClr val="tx1"/>
          </a:solidFill>
          <a:latin typeface="+mn-lt"/>
          <a:ea typeface="+mn-ea"/>
          <a:cs typeface="+mn-cs"/>
        </a:defRPr>
      </a:lvl8pPr>
      <a:lvl9pPr marL="4389852" algn="l" defTabSz="548731"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hyperlink" Target="mailto:DataScienceDevelopmentProgram@Chevron.com"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3040" y="3571708"/>
            <a:ext cx="11704320" cy="1949234"/>
          </a:xfrm>
        </p:spPr>
        <p:txBody>
          <a:bodyPr/>
          <a:lstStyle/>
          <a:p>
            <a:r>
              <a:rPr lang="en-US" dirty="0"/>
              <a:t>Regression</a:t>
            </a:r>
          </a:p>
        </p:txBody>
      </p:sp>
    </p:spTree>
    <p:extLst>
      <p:ext uri="{BB962C8B-B14F-4D97-AF65-F5344CB8AC3E}">
        <p14:creationId xmlns:p14="http://schemas.microsoft.com/office/powerpoint/2010/main" val="193147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D2760EA5-80D7-405A-ABA7-F316536A68E2}"/>
              </a:ext>
            </a:extLst>
          </p:cNvPr>
          <p:cNvCxnSpPr>
            <a:cxnSpLocks/>
          </p:cNvCxnSpPr>
          <p:nvPr/>
        </p:nvCxnSpPr>
        <p:spPr>
          <a:xfrm>
            <a:off x="6211627" y="3789854"/>
            <a:ext cx="8262" cy="466084"/>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4959A6C3-03F5-4F54-AF54-3637DF5E6DE5}"/>
              </a:ext>
            </a:extLst>
          </p:cNvPr>
          <p:cNvGrpSpPr/>
          <p:nvPr/>
        </p:nvGrpSpPr>
        <p:grpSpPr>
          <a:xfrm>
            <a:off x="4295035" y="1785256"/>
            <a:ext cx="6091374" cy="4154123"/>
            <a:chOff x="2055195" y="1496857"/>
            <a:chExt cx="5076145" cy="3461769"/>
          </a:xfrm>
        </p:grpSpPr>
        <p:cxnSp>
          <p:nvCxnSpPr>
            <p:cNvPr id="89" name="Straight Connector 88">
              <a:extLst>
                <a:ext uri="{FF2B5EF4-FFF2-40B4-BE49-F238E27FC236}">
                  <a16:creationId xmlns:a16="http://schemas.microsoft.com/office/drawing/2014/main" id="{656675C3-4AA7-4FA0-B4D2-45AD3E5048B4}"/>
                </a:ext>
              </a:extLst>
            </p:cNvPr>
            <p:cNvCxnSpPr>
              <a:cxnSpLocks/>
            </p:cNvCxnSpPr>
            <p:nvPr/>
          </p:nvCxnSpPr>
          <p:spPr>
            <a:xfrm>
              <a:off x="2388684" y="4289572"/>
              <a:ext cx="0" cy="669054"/>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3E74DB42-4629-4EC3-82E5-B2497A3A9211}"/>
                </a:ext>
              </a:extLst>
            </p:cNvPr>
            <p:cNvCxnSpPr>
              <a:cxnSpLocks/>
            </p:cNvCxnSpPr>
            <p:nvPr/>
          </p:nvCxnSpPr>
          <p:spPr>
            <a:xfrm>
              <a:off x="2547719" y="4166152"/>
              <a:ext cx="1663" cy="224461"/>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F6ED4B8-8625-419B-AD88-3C66AC595A62}"/>
                </a:ext>
              </a:extLst>
            </p:cNvPr>
            <p:cNvCxnSpPr>
              <a:cxnSpLocks/>
            </p:cNvCxnSpPr>
            <p:nvPr/>
          </p:nvCxnSpPr>
          <p:spPr>
            <a:xfrm>
              <a:off x="2055195" y="4492366"/>
              <a:ext cx="0" cy="228445"/>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44A7777F-7156-4C5F-9D97-C074CFD9094B}"/>
                </a:ext>
              </a:extLst>
            </p:cNvPr>
            <p:cNvCxnSpPr>
              <a:cxnSpLocks/>
            </p:cNvCxnSpPr>
            <p:nvPr/>
          </p:nvCxnSpPr>
          <p:spPr>
            <a:xfrm flipV="1">
              <a:off x="6550454" y="1838087"/>
              <a:ext cx="1" cy="236738"/>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4D06F43-95D3-4D13-A50A-BE4E6D6B9CE0}"/>
                </a:ext>
              </a:extLst>
            </p:cNvPr>
            <p:cNvCxnSpPr>
              <a:cxnSpLocks/>
            </p:cNvCxnSpPr>
            <p:nvPr/>
          </p:nvCxnSpPr>
          <p:spPr>
            <a:xfrm flipH="1">
              <a:off x="3269042" y="3789449"/>
              <a:ext cx="3965" cy="944062"/>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CDA5B92-577B-4394-982D-40B43B98ED5B}"/>
                </a:ext>
              </a:extLst>
            </p:cNvPr>
            <p:cNvCxnSpPr>
              <a:cxnSpLocks/>
            </p:cNvCxnSpPr>
            <p:nvPr/>
          </p:nvCxnSpPr>
          <p:spPr>
            <a:xfrm>
              <a:off x="3639681" y="3546614"/>
              <a:ext cx="0" cy="309588"/>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E3FDDDF-B118-4AE3-9985-8202E2B9041D}"/>
                </a:ext>
              </a:extLst>
            </p:cNvPr>
            <p:cNvCxnSpPr>
              <a:cxnSpLocks/>
            </p:cNvCxnSpPr>
            <p:nvPr/>
          </p:nvCxnSpPr>
          <p:spPr>
            <a:xfrm>
              <a:off x="4076700" y="3292389"/>
              <a:ext cx="0" cy="388403"/>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4E4001D-EE2E-4D1D-A420-8B7216874A71}"/>
                </a:ext>
              </a:extLst>
            </p:cNvPr>
            <p:cNvCxnSpPr>
              <a:cxnSpLocks/>
            </p:cNvCxnSpPr>
            <p:nvPr/>
          </p:nvCxnSpPr>
          <p:spPr>
            <a:xfrm>
              <a:off x="4957957" y="2752089"/>
              <a:ext cx="0" cy="892524"/>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1DA370CD-A884-406A-9137-3D323C0AF428}"/>
                </a:ext>
              </a:extLst>
            </p:cNvPr>
            <p:cNvCxnSpPr>
              <a:cxnSpLocks/>
            </p:cNvCxnSpPr>
            <p:nvPr/>
          </p:nvCxnSpPr>
          <p:spPr>
            <a:xfrm>
              <a:off x="5082191" y="2684588"/>
              <a:ext cx="0" cy="241581"/>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486CFF8-2E55-44E3-A167-E68F4EEBACD2}"/>
                </a:ext>
              </a:extLst>
            </p:cNvPr>
            <p:cNvCxnSpPr>
              <a:cxnSpLocks/>
            </p:cNvCxnSpPr>
            <p:nvPr/>
          </p:nvCxnSpPr>
          <p:spPr>
            <a:xfrm>
              <a:off x="5486919" y="2463069"/>
              <a:ext cx="0" cy="153460"/>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BB354E4-FADC-44EA-8003-57520411D584}"/>
                </a:ext>
              </a:extLst>
            </p:cNvPr>
            <p:cNvCxnSpPr>
              <a:cxnSpLocks/>
            </p:cNvCxnSpPr>
            <p:nvPr/>
          </p:nvCxnSpPr>
          <p:spPr>
            <a:xfrm>
              <a:off x="6119183" y="2064311"/>
              <a:ext cx="1663" cy="914400"/>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B106287-8089-4A5A-B4CE-0F7330C6DCE4}"/>
                </a:ext>
              </a:extLst>
            </p:cNvPr>
            <p:cNvCxnSpPr>
              <a:cxnSpLocks/>
            </p:cNvCxnSpPr>
            <p:nvPr/>
          </p:nvCxnSpPr>
          <p:spPr>
            <a:xfrm>
              <a:off x="7131340" y="1496857"/>
              <a:ext cx="0" cy="669054"/>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grpSp>
      <p:grpSp>
        <p:nvGrpSpPr>
          <p:cNvPr id="103" name="Group 102">
            <a:extLst>
              <a:ext uri="{FF2B5EF4-FFF2-40B4-BE49-F238E27FC236}">
                <a16:creationId xmlns:a16="http://schemas.microsoft.com/office/drawing/2014/main" id="{C3C19BED-E214-445E-A34F-8B5A30C32AE2}"/>
              </a:ext>
            </a:extLst>
          </p:cNvPr>
          <p:cNvGrpSpPr/>
          <p:nvPr/>
        </p:nvGrpSpPr>
        <p:grpSpPr>
          <a:xfrm>
            <a:off x="4174436" y="1304179"/>
            <a:ext cx="5561988" cy="4116623"/>
            <a:chOff x="1954697" y="1086815"/>
            <a:chExt cx="4634990" cy="3430519"/>
          </a:xfrm>
        </p:grpSpPr>
        <p:cxnSp>
          <p:nvCxnSpPr>
            <p:cNvPr id="45" name="Straight Connector 44">
              <a:extLst>
                <a:ext uri="{FF2B5EF4-FFF2-40B4-BE49-F238E27FC236}">
                  <a16:creationId xmlns:a16="http://schemas.microsoft.com/office/drawing/2014/main" id="{3EF8C510-0E27-489D-BAA3-8CC33C5C5CC4}"/>
                </a:ext>
              </a:extLst>
            </p:cNvPr>
            <p:cNvCxnSpPr>
              <a:cxnSpLocks/>
            </p:cNvCxnSpPr>
            <p:nvPr/>
          </p:nvCxnSpPr>
          <p:spPr>
            <a:xfrm>
              <a:off x="1954697" y="3814970"/>
              <a:ext cx="0" cy="702364"/>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E3D9DBC-F2A8-4141-B94E-87AEB9604662}"/>
                </a:ext>
              </a:extLst>
            </p:cNvPr>
            <p:cNvCxnSpPr>
              <a:cxnSpLocks/>
            </p:cNvCxnSpPr>
            <p:nvPr/>
          </p:nvCxnSpPr>
          <p:spPr>
            <a:xfrm>
              <a:off x="2671954" y="3334669"/>
              <a:ext cx="0" cy="773781"/>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3BE415F-A4A6-4FDD-987C-724D9854D6DC}"/>
                </a:ext>
              </a:extLst>
            </p:cNvPr>
            <p:cNvCxnSpPr>
              <a:cxnSpLocks/>
            </p:cNvCxnSpPr>
            <p:nvPr/>
          </p:nvCxnSpPr>
          <p:spPr>
            <a:xfrm>
              <a:off x="2919080" y="3635900"/>
              <a:ext cx="0" cy="342339"/>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DC9DE14-CE13-4B11-9398-930AA25E31E5}"/>
                </a:ext>
              </a:extLst>
            </p:cNvPr>
            <p:cNvCxnSpPr>
              <a:cxnSpLocks/>
            </p:cNvCxnSpPr>
            <p:nvPr/>
          </p:nvCxnSpPr>
          <p:spPr>
            <a:xfrm>
              <a:off x="3730476" y="2447850"/>
              <a:ext cx="0" cy="1055418"/>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FB8A638-42D2-411C-8AB2-2CCED77C0A56}"/>
                </a:ext>
              </a:extLst>
            </p:cNvPr>
            <p:cNvCxnSpPr>
              <a:cxnSpLocks/>
            </p:cNvCxnSpPr>
            <p:nvPr/>
          </p:nvCxnSpPr>
          <p:spPr>
            <a:xfrm flipH="1">
              <a:off x="4142947" y="2847665"/>
              <a:ext cx="1663" cy="397185"/>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6116731-ACFE-42A5-B8F1-162165BD5427}"/>
                </a:ext>
              </a:extLst>
            </p:cNvPr>
            <p:cNvCxnSpPr>
              <a:cxnSpLocks/>
            </p:cNvCxnSpPr>
            <p:nvPr/>
          </p:nvCxnSpPr>
          <p:spPr>
            <a:xfrm>
              <a:off x="5007134" y="2242672"/>
              <a:ext cx="0" cy="509417"/>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E8DBE4FB-6F20-4DE3-9BB2-C78BE8AFF12B}"/>
                </a:ext>
              </a:extLst>
            </p:cNvPr>
            <p:cNvCxnSpPr>
              <a:cxnSpLocks/>
            </p:cNvCxnSpPr>
            <p:nvPr/>
          </p:nvCxnSpPr>
          <p:spPr>
            <a:xfrm>
              <a:off x="5625517" y="2122424"/>
              <a:ext cx="0" cy="242641"/>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9C6332EF-8C6C-43E7-9280-C22C97F13C1F}"/>
                </a:ext>
              </a:extLst>
            </p:cNvPr>
            <p:cNvCxnSpPr>
              <a:cxnSpLocks/>
            </p:cNvCxnSpPr>
            <p:nvPr/>
          </p:nvCxnSpPr>
          <p:spPr>
            <a:xfrm flipH="1">
              <a:off x="5994948" y="1794393"/>
              <a:ext cx="6616" cy="377868"/>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3250724-CEFB-4D28-AA76-94BD7C5AEC24}"/>
                </a:ext>
              </a:extLst>
            </p:cNvPr>
            <p:cNvCxnSpPr>
              <a:cxnSpLocks/>
            </p:cNvCxnSpPr>
            <p:nvPr/>
          </p:nvCxnSpPr>
          <p:spPr>
            <a:xfrm>
              <a:off x="6589687" y="1086815"/>
              <a:ext cx="0" cy="687423"/>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grpSp>
      <p:cxnSp>
        <p:nvCxnSpPr>
          <p:cNvPr id="65" name="Straight Connector 64">
            <a:extLst>
              <a:ext uri="{FF2B5EF4-FFF2-40B4-BE49-F238E27FC236}">
                <a16:creationId xmlns:a16="http://schemas.microsoft.com/office/drawing/2014/main" id="{C25DC3B8-1FE4-4047-9B3E-7B1A96BC8CEE}"/>
              </a:ext>
            </a:extLst>
          </p:cNvPr>
          <p:cNvCxnSpPr>
            <a:cxnSpLocks/>
          </p:cNvCxnSpPr>
          <p:nvPr/>
        </p:nvCxnSpPr>
        <p:spPr>
          <a:xfrm>
            <a:off x="10710434" y="1579001"/>
            <a:ext cx="0" cy="389071"/>
          </a:xfrm>
          <a:prstGeom prst="line">
            <a:avLst/>
          </a:prstGeom>
          <a:ln w="28575" cmpd="sng">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73418D2-C5B4-48AF-BDFF-0B8D45AEC21A}"/>
              </a:ext>
            </a:extLst>
          </p:cNvPr>
          <p:cNvSpPr>
            <a:spLocks noGrp="1"/>
          </p:cNvSpPr>
          <p:nvPr>
            <p:ph type="title"/>
          </p:nvPr>
        </p:nvSpPr>
        <p:spPr>
          <a:xfrm>
            <a:off x="2322823" y="73543"/>
            <a:ext cx="9984754" cy="1029730"/>
          </a:xfrm>
        </p:spPr>
        <p:txBody>
          <a:bodyPr/>
          <a:lstStyle/>
          <a:p>
            <a:r>
              <a:rPr lang="en-US" dirty="0"/>
              <a:t>Least Squares</a:t>
            </a:r>
          </a:p>
        </p:txBody>
      </p:sp>
      <p:cxnSp>
        <p:nvCxnSpPr>
          <p:cNvPr id="16" name="Straight Connector 15">
            <a:extLst>
              <a:ext uri="{FF2B5EF4-FFF2-40B4-BE49-F238E27FC236}">
                <a16:creationId xmlns:a16="http://schemas.microsoft.com/office/drawing/2014/main" id="{96D86FE6-3B82-45BE-87EA-2F8BCBF84696}"/>
              </a:ext>
            </a:extLst>
          </p:cNvPr>
          <p:cNvCxnSpPr/>
          <p:nvPr/>
        </p:nvCxnSpPr>
        <p:spPr>
          <a:xfrm flipV="1">
            <a:off x="3641701" y="1514725"/>
            <a:ext cx="7191954" cy="4234069"/>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B87EBAB3-DF55-4104-8509-52DFD8153344}"/>
              </a:ext>
            </a:extLst>
          </p:cNvPr>
          <p:cNvGrpSpPr/>
          <p:nvPr/>
        </p:nvGrpSpPr>
        <p:grpSpPr>
          <a:xfrm>
            <a:off x="4025356" y="1160564"/>
            <a:ext cx="6510134" cy="4996728"/>
            <a:chOff x="1830463" y="967137"/>
            <a:chExt cx="5425112" cy="4163940"/>
          </a:xfrm>
        </p:grpSpPr>
        <p:sp>
          <p:nvSpPr>
            <p:cNvPr id="18" name="Multiplication Sign 17">
              <a:extLst>
                <a:ext uri="{FF2B5EF4-FFF2-40B4-BE49-F238E27FC236}">
                  <a16:creationId xmlns:a16="http://schemas.microsoft.com/office/drawing/2014/main" id="{1EF436F6-69A8-4848-84EA-4E5EE749FC7B}"/>
                </a:ext>
              </a:extLst>
            </p:cNvPr>
            <p:cNvSpPr/>
            <p:nvPr/>
          </p:nvSpPr>
          <p:spPr>
            <a:xfrm>
              <a:off x="6465413" y="967137"/>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7" name="Multiplication Sign 16">
              <a:extLst>
                <a:ext uri="{FF2B5EF4-FFF2-40B4-BE49-F238E27FC236}">
                  <a16:creationId xmlns:a16="http://schemas.microsoft.com/office/drawing/2014/main" id="{AB353117-CD37-4C4A-8E70-3794CCB7E0DB}"/>
                </a:ext>
              </a:extLst>
            </p:cNvPr>
            <p:cNvSpPr/>
            <p:nvPr/>
          </p:nvSpPr>
          <p:spPr>
            <a:xfrm>
              <a:off x="2799533" y="3521093"/>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9" name="Multiplication Sign 18">
              <a:extLst>
                <a:ext uri="{FF2B5EF4-FFF2-40B4-BE49-F238E27FC236}">
                  <a16:creationId xmlns:a16="http://schemas.microsoft.com/office/drawing/2014/main" id="{492D7DCB-F713-4447-ACC4-9678DFA06A67}"/>
                </a:ext>
              </a:extLst>
            </p:cNvPr>
            <p:cNvSpPr/>
            <p:nvPr/>
          </p:nvSpPr>
          <p:spPr>
            <a:xfrm>
              <a:off x="5362685" y="2515483"/>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0" name="Multiplication Sign 19">
              <a:extLst>
                <a:ext uri="{FF2B5EF4-FFF2-40B4-BE49-F238E27FC236}">
                  <a16:creationId xmlns:a16="http://schemas.microsoft.com/office/drawing/2014/main" id="{8BAB4ED0-EE23-47A1-9336-679ED70CB284}"/>
                </a:ext>
              </a:extLst>
            </p:cNvPr>
            <p:cNvSpPr/>
            <p:nvPr/>
          </p:nvSpPr>
          <p:spPr>
            <a:xfrm>
              <a:off x="4957957" y="2783839"/>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1" name="Multiplication Sign 20">
              <a:extLst>
                <a:ext uri="{FF2B5EF4-FFF2-40B4-BE49-F238E27FC236}">
                  <a16:creationId xmlns:a16="http://schemas.microsoft.com/office/drawing/2014/main" id="{A72DCAEC-2E41-42C3-8D2A-890B009DB44D}"/>
                </a:ext>
              </a:extLst>
            </p:cNvPr>
            <p:cNvSpPr/>
            <p:nvPr/>
          </p:nvSpPr>
          <p:spPr>
            <a:xfrm>
              <a:off x="4833723" y="3535018"/>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2" name="Multiplication Sign 21">
              <a:extLst>
                <a:ext uri="{FF2B5EF4-FFF2-40B4-BE49-F238E27FC236}">
                  <a16:creationId xmlns:a16="http://schemas.microsoft.com/office/drawing/2014/main" id="{D2E25D88-B847-4335-8DEF-84AA3F1749DF}"/>
                </a:ext>
              </a:extLst>
            </p:cNvPr>
            <p:cNvSpPr/>
            <p:nvPr/>
          </p:nvSpPr>
          <p:spPr>
            <a:xfrm>
              <a:off x="3952466" y="3546614"/>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3" name="Multiplication Sign 22">
              <a:extLst>
                <a:ext uri="{FF2B5EF4-FFF2-40B4-BE49-F238E27FC236}">
                  <a16:creationId xmlns:a16="http://schemas.microsoft.com/office/drawing/2014/main" id="{D3FE30A8-34B3-4D95-AE66-691B777F5FBF}"/>
                </a:ext>
              </a:extLst>
            </p:cNvPr>
            <p:cNvSpPr/>
            <p:nvPr/>
          </p:nvSpPr>
          <p:spPr>
            <a:xfrm>
              <a:off x="3606242" y="2348173"/>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4" name="Multiplication Sign 23">
              <a:extLst>
                <a:ext uri="{FF2B5EF4-FFF2-40B4-BE49-F238E27FC236}">
                  <a16:creationId xmlns:a16="http://schemas.microsoft.com/office/drawing/2014/main" id="{23667E4D-6FCB-4BAD-8200-DC4C85C8A690}"/>
                </a:ext>
              </a:extLst>
            </p:cNvPr>
            <p:cNvSpPr/>
            <p:nvPr/>
          </p:nvSpPr>
          <p:spPr>
            <a:xfrm>
              <a:off x="4882900" y="2097260"/>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5" name="Multiplication Sign 24">
              <a:extLst>
                <a:ext uri="{FF2B5EF4-FFF2-40B4-BE49-F238E27FC236}">
                  <a16:creationId xmlns:a16="http://schemas.microsoft.com/office/drawing/2014/main" id="{35A47B3F-A3C2-4204-8669-8C11900E546D}"/>
                </a:ext>
              </a:extLst>
            </p:cNvPr>
            <p:cNvSpPr/>
            <p:nvPr/>
          </p:nvSpPr>
          <p:spPr>
            <a:xfrm>
              <a:off x="3150703" y="4577332"/>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6" name="Multiplication Sign 25">
              <a:extLst>
                <a:ext uri="{FF2B5EF4-FFF2-40B4-BE49-F238E27FC236}">
                  <a16:creationId xmlns:a16="http://schemas.microsoft.com/office/drawing/2014/main" id="{AFA836A3-2F6D-4798-9B92-BB33A572EF89}"/>
                </a:ext>
              </a:extLst>
            </p:cNvPr>
            <p:cNvSpPr/>
            <p:nvPr/>
          </p:nvSpPr>
          <p:spPr>
            <a:xfrm>
              <a:off x="3535006" y="3024033"/>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7" name="Multiplication Sign 26">
              <a:extLst>
                <a:ext uri="{FF2B5EF4-FFF2-40B4-BE49-F238E27FC236}">
                  <a16:creationId xmlns:a16="http://schemas.microsoft.com/office/drawing/2014/main" id="{B1625D73-B19F-4F49-8965-DCA87F18E48F}"/>
                </a:ext>
              </a:extLst>
            </p:cNvPr>
            <p:cNvSpPr/>
            <p:nvPr/>
          </p:nvSpPr>
          <p:spPr>
            <a:xfrm>
              <a:off x="1830463" y="3680792"/>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8" name="Multiplication Sign 27">
              <a:extLst>
                <a:ext uri="{FF2B5EF4-FFF2-40B4-BE49-F238E27FC236}">
                  <a16:creationId xmlns:a16="http://schemas.microsoft.com/office/drawing/2014/main" id="{971B6525-ADC2-4212-8ED8-D1E6D93EB59B}"/>
                </a:ext>
              </a:extLst>
            </p:cNvPr>
            <p:cNvSpPr/>
            <p:nvPr/>
          </p:nvSpPr>
          <p:spPr>
            <a:xfrm>
              <a:off x="2264450" y="4862721"/>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9" name="Multiplication Sign 28">
              <a:extLst>
                <a:ext uri="{FF2B5EF4-FFF2-40B4-BE49-F238E27FC236}">
                  <a16:creationId xmlns:a16="http://schemas.microsoft.com/office/drawing/2014/main" id="{E9B70187-82E0-4027-9A8D-262742217F88}"/>
                </a:ext>
              </a:extLst>
            </p:cNvPr>
            <p:cNvSpPr/>
            <p:nvPr/>
          </p:nvSpPr>
          <p:spPr>
            <a:xfrm>
              <a:off x="2423485" y="4248978"/>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0" name="Multiplication Sign 29">
              <a:extLst>
                <a:ext uri="{FF2B5EF4-FFF2-40B4-BE49-F238E27FC236}">
                  <a16:creationId xmlns:a16="http://schemas.microsoft.com/office/drawing/2014/main" id="{615F116A-166B-4ABD-80CA-56428C729674}"/>
                </a:ext>
              </a:extLst>
            </p:cNvPr>
            <p:cNvSpPr/>
            <p:nvPr/>
          </p:nvSpPr>
          <p:spPr>
            <a:xfrm>
              <a:off x="1934828" y="4616727"/>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1" name="Multiplication Sign 30">
              <a:extLst>
                <a:ext uri="{FF2B5EF4-FFF2-40B4-BE49-F238E27FC236}">
                  <a16:creationId xmlns:a16="http://schemas.microsoft.com/office/drawing/2014/main" id="{EF869B46-64B2-42A2-9BA6-0B2E98E4B0B9}"/>
                </a:ext>
              </a:extLst>
            </p:cNvPr>
            <p:cNvSpPr/>
            <p:nvPr/>
          </p:nvSpPr>
          <p:spPr>
            <a:xfrm>
              <a:off x="4018713" y="2716800"/>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2" name="Multiplication Sign 31">
              <a:extLst>
                <a:ext uri="{FF2B5EF4-FFF2-40B4-BE49-F238E27FC236}">
                  <a16:creationId xmlns:a16="http://schemas.microsoft.com/office/drawing/2014/main" id="{5FCA929D-90B8-4635-90D1-2DF6C613C5B1}"/>
                </a:ext>
              </a:extLst>
            </p:cNvPr>
            <p:cNvSpPr/>
            <p:nvPr/>
          </p:nvSpPr>
          <p:spPr>
            <a:xfrm>
              <a:off x="6001564" y="2850978"/>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3" name="Multiplication Sign 32">
              <a:extLst>
                <a:ext uri="{FF2B5EF4-FFF2-40B4-BE49-F238E27FC236}">
                  <a16:creationId xmlns:a16="http://schemas.microsoft.com/office/drawing/2014/main" id="{9E52A45E-B062-4E5F-890C-21826D7D56B3}"/>
                </a:ext>
              </a:extLst>
            </p:cNvPr>
            <p:cNvSpPr/>
            <p:nvPr/>
          </p:nvSpPr>
          <p:spPr>
            <a:xfrm>
              <a:off x="6438910" y="1933265"/>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4" name="Multiplication Sign 33">
              <a:extLst>
                <a:ext uri="{FF2B5EF4-FFF2-40B4-BE49-F238E27FC236}">
                  <a16:creationId xmlns:a16="http://schemas.microsoft.com/office/drawing/2014/main" id="{6C387C4A-A27E-4ABF-BDC2-158C6CB9594A}"/>
                </a:ext>
              </a:extLst>
            </p:cNvPr>
            <p:cNvSpPr/>
            <p:nvPr/>
          </p:nvSpPr>
          <p:spPr>
            <a:xfrm>
              <a:off x="5870714" y="1688100"/>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5" name="Multiplication Sign 34">
              <a:extLst>
                <a:ext uri="{FF2B5EF4-FFF2-40B4-BE49-F238E27FC236}">
                  <a16:creationId xmlns:a16="http://schemas.microsoft.com/office/drawing/2014/main" id="{B4AA3766-A832-4998-91AB-FACF0EC3EFA1}"/>
                </a:ext>
              </a:extLst>
            </p:cNvPr>
            <p:cNvSpPr/>
            <p:nvPr/>
          </p:nvSpPr>
          <p:spPr>
            <a:xfrm>
              <a:off x="7007106" y="2079817"/>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6" name="Multiplication Sign 35">
              <a:extLst>
                <a:ext uri="{FF2B5EF4-FFF2-40B4-BE49-F238E27FC236}">
                  <a16:creationId xmlns:a16="http://schemas.microsoft.com/office/drawing/2014/main" id="{EB42AE49-2CDB-4052-A06C-930B5A161EA6}"/>
                </a:ext>
              </a:extLst>
            </p:cNvPr>
            <p:cNvSpPr/>
            <p:nvPr/>
          </p:nvSpPr>
          <p:spPr>
            <a:xfrm>
              <a:off x="5501283" y="1953143"/>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7" name="Multiplication Sign 36">
              <a:extLst>
                <a:ext uri="{FF2B5EF4-FFF2-40B4-BE49-F238E27FC236}">
                  <a16:creationId xmlns:a16="http://schemas.microsoft.com/office/drawing/2014/main" id="{441E32FB-43AF-4A7E-A8E4-FFAB125DAE78}"/>
                </a:ext>
              </a:extLst>
            </p:cNvPr>
            <p:cNvSpPr/>
            <p:nvPr/>
          </p:nvSpPr>
          <p:spPr>
            <a:xfrm>
              <a:off x="2551044" y="3187148"/>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8" name="Multiplication Sign 37">
              <a:extLst>
                <a:ext uri="{FF2B5EF4-FFF2-40B4-BE49-F238E27FC236}">
                  <a16:creationId xmlns:a16="http://schemas.microsoft.com/office/drawing/2014/main" id="{7EA87476-A466-47E5-A7A4-C076E4F3B9DD}"/>
                </a:ext>
              </a:extLst>
            </p:cNvPr>
            <p:cNvSpPr/>
            <p:nvPr/>
          </p:nvSpPr>
          <p:spPr>
            <a:xfrm>
              <a:off x="3520134" y="3709883"/>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sp>
        <p:nvSpPr>
          <p:cNvPr id="39" name="Multiplication Sign 38">
            <a:extLst>
              <a:ext uri="{FF2B5EF4-FFF2-40B4-BE49-F238E27FC236}">
                <a16:creationId xmlns:a16="http://schemas.microsoft.com/office/drawing/2014/main" id="{B4064FC7-9106-4952-9224-FA5D63AB5A9F}"/>
              </a:ext>
            </a:extLst>
          </p:cNvPr>
          <p:cNvSpPr/>
          <p:nvPr/>
        </p:nvSpPr>
        <p:spPr>
          <a:xfrm>
            <a:off x="10578237" y="1807059"/>
            <a:ext cx="298163" cy="322027"/>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nvGrpSpPr>
          <p:cNvPr id="98" name="Group 97">
            <a:extLst>
              <a:ext uri="{FF2B5EF4-FFF2-40B4-BE49-F238E27FC236}">
                <a16:creationId xmlns:a16="http://schemas.microsoft.com/office/drawing/2014/main" id="{41CC9F92-933F-4725-9CAA-03987EACD198}"/>
              </a:ext>
            </a:extLst>
          </p:cNvPr>
          <p:cNvGrpSpPr/>
          <p:nvPr/>
        </p:nvGrpSpPr>
        <p:grpSpPr>
          <a:xfrm>
            <a:off x="2749266" y="1318054"/>
            <a:ext cx="8327709" cy="6412236"/>
            <a:chOff x="767054" y="1098378"/>
            <a:chExt cx="6939758" cy="5343530"/>
          </a:xfrm>
        </p:grpSpPr>
        <p:cxnSp>
          <p:nvCxnSpPr>
            <p:cNvPr id="6" name="Straight Connector 5">
              <a:extLst>
                <a:ext uri="{FF2B5EF4-FFF2-40B4-BE49-F238E27FC236}">
                  <a16:creationId xmlns:a16="http://schemas.microsoft.com/office/drawing/2014/main" id="{D94CDE88-DD92-4023-A891-ECBDCE03D500}"/>
                </a:ext>
              </a:extLst>
            </p:cNvPr>
            <p:cNvCxnSpPr>
              <a:cxnSpLocks/>
            </p:cNvCxnSpPr>
            <p:nvPr/>
          </p:nvCxnSpPr>
          <p:spPr>
            <a:xfrm>
              <a:off x="1490870" y="1098378"/>
              <a:ext cx="0" cy="477564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EE71F982-2890-42B3-9142-EC002F6B1484}"/>
                </a:ext>
              </a:extLst>
            </p:cNvPr>
            <p:cNvCxnSpPr>
              <a:cxnSpLocks/>
            </p:cNvCxnSpPr>
            <p:nvPr/>
          </p:nvCxnSpPr>
          <p:spPr>
            <a:xfrm flipH="1">
              <a:off x="1490870" y="5874026"/>
              <a:ext cx="6109252"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36E70C5F-9F6F-42AF-876D-BDF1D4870851}"/>
                </a:ext>
              </a:extLst>
            </p:cNvPr>
            <p:cNvSpPr txBox="1"/>
            <p:nvPr/>
          </p:nvSpPr>
          <p:spPr>
            <a:xfrm rot="16200000">
              <a:off x="-564093" y="2758421"/>
              <a:ext cx="3077791" cy="415498"/>
            </a:xfrm>
            <a:prstGeom prst="rect">
              <a:avLst/>
            </a:prstGeom>
            <a:noFill/>
          </p:spPr>
          <p:txBody>
            <a:bodyPr wrap="square" rtlCol="0">
              <a:spAutoFit/>
            </a:bodyPr>
            <a:lstStyle/>
            <a:p>
              <a:r>
                <a:rPr lang="en-US" sz="2640" dirty="0"/>
                <a:t>Y (Dependent Variable)</a:t>
              </a:r>
            </a:p>
          </p:txBody>
        </p:sp>
        <p:sp>
          <p:nvSpPr>
            <p:cNvPr id="43" name="TextBox 42">
              <a:extLst>
                <a:ext uri="{FF2B5EF4-FFF2-40B4-BE49-F238E27FC236}">
                  <a16:creationId xmlns:a16="http://schemas.microsoft.com/office/drawing/2014/main" id="{DB3B636C-357A-46DF-9020-B97C5D464089}"/>
                </a:ext>
              </a:extLst>
            </p:cNvPr>
            <p:cNvSpPr txBox="1"/>
            <p:nvPr/>
          </p:nvSpPr>
          <p:spPr>
            <a:xfrm>
              <a:off x="3295753" y="6026410"/>
              <a:ext cx="4411059" cy="415498"/>
            </a:xfrm>
            <a:prstGeom prst="rect">
              <a:avLst/>
            </a:prstGeom>
            <a:noFill/>
          </p:spPr>
          <p:txBody>
            <a:bodyPr wrap="square" rtlCol="0">
              <a:spAutoFit/>
            </a:bodyPr>
            <a:lstStyle/>
            <a:p>
              <a:r>
                <a:rPr lang="en-US" sz="2640" dirty="0"/>
                <a:t>X (Independent Variable)</a:t>
              </a:r>
            </a:p>
          </p:txBody>
        </p:sp>
      </p:grpSp>
      <p:sp>
        <p:nvSpPr>
          <p:cNvPr id="100" name="TextBox 99">
            <a:extLst>
              <a:ext uri="{FF2B5EF4-FFF2-40B4-BE49-F238E27FC236}">
                <a16:creationId xmlns:a16="http://schemas.microsoft.com/office/drawing/2014/main" id="{DA8223ED-2ED5-4EF3-B4E0-121DA24C1E87}"/>
              </a:ext>
            </a:extLst>
          </p:cNvPr>
          <p:cNvSpPr txBox="1"/>
          <p:nvPr/>
        </p:nvSpPr>
        <p:spPr>
          <a:xfrm>
            <a:off x="10912314" y="1082579"/>
            <a:ext cx="2508314" cy="498598"/>
          </a:xfrm>
          <a:prstGeom prst="rect">
            <a:avLst/>
          </a:prstGeom>
          <a:noFill/>
        </p:spPr>
        <p:txBody>
          <a:bodyPr wrap="square" rtlCol="0">
            <a:spAutoFit/>
          </a:bodyPr>
          <a:lstStyle/>
          <a:p>
            <a:r>
              <a:rPr lang="en-US" sz="2640" dirty="0">
                <a:solidFill>
                  <a:srgbClr val="FF0000"/>
                </a:solidFill>
              </a:rPr>
              <a:t>y = </a:t>
            </a:r>
            <a:r>
              <a:rPr lang="el-GR" sz="2640" dirty="0">
                <a:solidFill>
                  <a:srgbClr val="FF0000"/>
                </a:solidFill>
              </a:rPr>
              <a:t>β</a:t>
            </a:r>
            <a:r>
              <a:rPr lang="en-US" sz="2640" baseline="-25000" dirty="0">
                <a:solidFill>
                  <a:srgbClr val="FF0000"/>
                </a:solidFill>
              </a:rPr>
              <a:t>0 </a:t>
            </a:r>
            <a:r>
              <a:rPr lang="en-US" sz="2640" dirty="0">
                <a:solidFill>
                  <a:srgbClr val="FF0000"/>
                </a:solidFill>
              </a:rPr>
              <a:t>+ </a:t>
            </a:r>
            <a:r>
              <a:rPr lang="el-GR" sz="2640" dirty="0">
                <a:solidFill>
                  <a:srgbClr val="FF0000"/>
                </a:solidFill>
              </a:rPr>
              <a:t>β</a:t>
            </a:r>
            <a:r>
              <a:rPr lang="en-US" sz="2640" baseline="-25000" dirty="0">
                <a:solidFill>
                  <a:srgbClr val="FF0000"/>
                </a:solidFill>
              </a:rPr>
              <a:t>1 </a:t>
            </a:r>
            <a:r>
              <a:rPr lang="en-US" sz="2640" dirty="0">
                <a:solidFill>
                  <a:srgbClr val="FF0000"/>
                </a:solidFill>
              </a:rPr>
              <a:t>x</a:t>
            </a:r>
            <a:r>
              <a:rPr lang="en-US" sz="2640" baseline="-25000" dirty="0">
                <a:solidFill>
                  <a:srgbClr val="FF0000"/>
                </a:solidFill>
              </a:rPr>
              <a:t>1</a:t>
            </a:r>
            <a:r>
              <a:rPr lang="en-US" sz="2640" dirty="0">
                <a:solidFill>
                  <a:srgbClr val="FF0000"/>
                </a:solidFill>
              </a:rPr>
              <a:t> </a:t>
            </a:r>
          </a:p>
        </p:txBody>
      </p:sp>
      <p:grpSp>
        <p:nvGrpSpPr>
          <p:cNvPr id="116" name="Group 115">
            <a:extLst>
              <a:ext uri="{FF2B5EF4-FFF2-40B4-BE49-F238E27FC236}">
                <a16:creationId xmlns:a16="http://schemas.microsoft.com/office/drawing/2014/main" id="{7EBAA7D4-13B3-42EB-A7EB-F756E8A51F08}"/>
              </a:ext>
            </a:extLst>
          </p:cNvPr>
          <p:cNvGrpSpPr/>
          <p:nvPr/>
        </p:nvGrpSpPr>
        <p:grpSpPr>
          <a:xfrm>
            <a:off x="1453507" y="5748794"/>
            <a:ext cx="2188193" cy="1300038"/>
            <a:chOff x="-320729" y="4790661"/>
            <a:chExt cx="1823494" cy="1083365"/>
          </a:xfrm>
        </p:grpSpPr>
        <p:sp>
          <p:nvSpPr>
            <p:cNvPr id="105" name="TextBox 104">
              <a:extLst>
                <a:ext uri="{FF2B5EF4-FFF2-40B4-BE49-F238E27FC236}">
                  <a16:creationId xmlns:a16="http://schemas.microsoft.com/office/drawing/2014/main" id="{5E986FCE-11D1-4D09-A176-A0D4A8F3475B}"/>
                </a:ext>
              </a:extLst>
            </p:cNvPr>
            <p:cNvSpPr txBox="1"/>
            <p:nvPr/>
          </p:nvSpPr>
          <p:spPr>
            <a:xfrm>
              <a:off x="-320729" y="5172683"/>
              <a:ext cx="1823494" cy="282128"/>
            </a:xfrm>
            <a:prstGeom prst="rect">
              <a:avLst/>
            </a:prstGeom>
            <a:noFill/>
          </p:spPr>
          <p:txBody>
            <a:bodyPr wrap="square" rtlCol="0">
              <a:spAutoFit/>
            </a:bodyPr>
            <a:lstStyle/>
            <a:p>
              <a:pPr algn="ctr"/>
              <a:r>
                <a:rPr lang="el-GR" sz="1600" dirty="0">
                  <a:solidFill>
                    <a:srgbClr val="FF0000"/>
                  </a:solidFill>
                </a:rPr>
                <a:t>β</a:t>
              </a:r>
              <a:r>
                <a:rPr lang="en-US" sz="1440" baseline="-25000" dirty="0">
                  <a:solidFill>
                    <a:srgbClr val="FF0000"/>
                  </a:solidFill>
                </a:rPr>
                <a:t>0 </a:t>
              </a:r>
              <a:r>
                <a:rPr lang="en-US" sz="1440" dirty="0">
                  <a:solidFill>
                    <a:srgbClr val="FF0000"/>
                  </a:solidFill>
                </a:rPr>
                <a:t>= y-intercept</a:t>
              </a:r>
            </a:p>
          </p:txBody>
        </p:sp>
        <p:sp>
          <p:nvSpPr>
            <p:cNvPr id="106" name="Left Brace 105">
              <a:extLst>
                <a:ext uri="{FF2B5EF4-FFF2-40B4-BE49-F238E27FC236}">
                  <a16:creationId xmlns:a16="http://schemas.microsoft.com/office/drawing/2014/main" id="{6C28DDA3-60D1-4422-8992-68D275F6A1E6}"/>
                </a:ext>
              </a:extLst>
            </p:cNvPr>
            <p:cNvSpPr/>
            <p:nvPr/>
          </p:nvSpPr>
          <p:spPr>
            <a:xfrm>
              <a:off x="1172810" y="4790661"/>
              <a:ext cx="286599" cy="1083365"/>
            </a:xfrm>
            <a:prstGeom prst="leftBrac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640"/>
            </a:p>
          </p:txBody>
        </p:sp>
      </p:grpSp>
      <p:grpSp>
        <p:nvGrpSpPr>
          <p:cNvPr id="115" name="Group 114">
            <a:extLst>
              <a:ext uri="{FF2B5EF4-FFF2-40B4-BE49-F238E27FC236}">
                <a16:creationId xmlns:a16="http://schemas.microsoft.com/office/drawing/2014/main" id="{52AF29C4-ED4B-40FA-ABB3-E509CF1C0B58}"/>
              </a:ext>
            </a:extLst>
          </p:cNvPr>
          <p:cNvGrpSpPr/>
          <p:nvPr/>
        </p:nvGrpSpPr>
        <p:grpSpPr>
          <a:xfrm>
            <a:off x="3673499" y="7101538"/>
            <a:ext cx="2078152" cy="750873"/>
            <a:chOff x="1537249" y="5917949"/>
            <a:chExt cx="1731793" cy="625728"/>
          </a:xfrm>
        </p:grpSpPr>
        <p:sp>
          <p:nvSpPr>
            <p:cNvPr id="107" name="Left Brace 106">
              <a:extLst>
                <a:ext uri="{FF2B5EF4-FFF2-40B4-BE49-F238E27FC236}">
                  <a16:creationId xmlns:a16="http://schemas.microsoft.com/office/drawing/2014/main" id="{62213841-AD81-4B00-8578-F6472D96B118}"/>
                </a:ext>
              </a:extLst>
            </p:cNvPr>
            <p:cNvSpPr/>
            <p:nvPr/>
          </p:nvSpPr>
          <p:spPr>
            <a:xfrm rot="16200000">
              <a:off x="2282419" y="5172779"/>
              <a:ext cx="241454" cy="1731793"/>
            </a:xfrm>
            <a:prstGeom prst="leftBrac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640"/>
            </a:p>
          </p:txBody>
        </p:sp>
        <p:sp>
          <p:nvSpPr>
            <p:cNvPr id="108" name="TextBox 107">
              <a:extLst>
                <a:ext uri="{FF2B5EF4-FFF2-40B4-BE49-F238E27FC236}">
                  <a16:creationId xmlns:a16="http://schemas.microsoft.com/office/drawing/2014/main" id="{2C56CF78-4AEA-4E31-BB09-188E9A9EF45B}"/>
                </a:ext>
              </a:extLst>
            </p:cNvPr>
            <p:cNvSpPr txBox="1"/>
            <p:nvPr/>
          </p:nvSpPr>
          <p:spPr>
            <a:xfrm>
              <a:off x="2260750" y="6128178"/>
              <a:ext cx="588062" cy="415499"/>
            </a:xfrm>
            <a:prstGeom prst="rect">
              <a:avLst/>
            </a:prstGeom>
            <a:noFill/>
          </p:spPr>
          <p:txBody>
            <a:bodyPr wrap="square" rtlCol="0">
              <a:spAutoFit/>
            </a:bodyPr>
            <a:lstStyle/>
            <a:p>
              <a:r>
                <a:rPr lang="en-US" sz="2640" dirty="0">
                  <a:solidFill>
                    <a:srgbClr val="FF0000"/>
                  </a:solidFill>
                </a:rPr>
                <a:t>x</a:t>
              </a:r>
              <a:r>
                <a:rPr lang="en-US" sz="2640" baseline="-25000" dirty="0">
                  <a:solidFill>
                    <a:srgbClr val="FF0000"/>
                  </a:solidFill>
                </a:rPr>
                <a:t>1</a:t>
              </a:r>
              <a:r>
                <a:rPr lang="en-US" sz="2640" dirty="0">
                  <a:solidFill>
                    <a:srgbClr val="FF0000"/>
                  </a:solidFill>
                </a:rPr>
                <a:t> </a:t>
              </a:r>
            </a:p>
          </p:txBody>
        </p:sp>
      </p:grpSp>
      <p:grpSp>
        <p:nvGrpSpPr>
          <p:cNvPr id="114" name="Group 113">
            <a:extLst>
              <a:ext uri="{FF2B5EF4-FFF2-40B4-BE49-F238E27FC236}">
                <a16:creationId xmlns:a16="http://schemas.microsoft.com/office/drawing/2014/main" id="{006A2C8F-1F09-43E6-8299-B9DBE041AD99}"/>
              </a:ext>
            </a:extLst>
          </p:cNvPr>
          <p:cNvGrpSpPr/>
          <p:nvPr/>
        </p:nvGrpSpPr>
        <p:grpSpPr>
          <a:xfrm>
            <a:off x="5856093" y="5645933"/>
            <a:ext cx="982645" cy="1351722"/>
            <a:chOff x="3356077" y="4704944"/>
            <a:chExt cx="818871" cy="1126435"/>
          </a:xfrm>
        </p:grpSpPr>
        <p:sp>
          <p:nvSpPr>
            <p:cNvPr id="110" name="TextBox 109">
              <a:extLst>
                <a:ext uri="{FF2B5EF4-FFF2-40B4-BE49-F238E27FC236}">
                  <a16:creationId xmlns:a16="http://schemas.microsoft.com/office/drawing/2014/main" id="{281A5045-AFBB-4E54-AB40-C79E14B56BAC}"/>
                </a:ext>
              </a:extLst>
            </p:cNvPr>
            <p:cNvSpPr txBox="1"/>
            <p:nvPr/>
          </p:nvSpPr>
          <p:spPr>
            <a:xfrm>
              <a:off x="3615174" y="5080365"/>
              <a:ext cx="559774" cy="415498"/>
            </a:xfrm>
            <a:prstGeom prst="rect">
              <a:avLst/>
            </a:prstGeom>
            <a:noFill/>
          </p:spPr>
          <p:txBody>
            <a:bodyPr wrap="square" rtlCol="0">
              <a:spAutoFit/>
            </a:bodyPr>
            <a:lstStyle/>
            <a:p>
              <a:r>
                <a:rPr lang="en-US" sz="2640" dirty="0">
                  <a:solidFill>
                    <a:srgbClr val="FF0000"/>
                  </a:solidFill>
                </a:rPr>
                <a:t>y</a:t>
              </a:r>
              <a:r>
                <a:rPr lang="en-US" sz="2640" baseline="-25000" dirty="0">
                  <a:solidFill>
                    <a:srgbClr val="FF0000"/>
                  </a:solidFill>
                </a:rPr>
                <a:t>1</a:t>
              </a:r>
              <a:r>
                <a:rPr lang="en-US" sz="2640" dirty="0">
                  <a:solidFill>
                    <a:srgbClr val="FF0000"/>
                  </a:solidFill>
                </a:rPr>
                <a:t> </a:t>
              </a:r>
            </a:p>
          </p:txBody>
        </p:sp>
        <p:sp>
          <p:nvSpPr>
            <p:cNvPr id="111" name="Left Brace 110">
              <a:extLst>
                <a:ext uri="{FF2B5EF4-FFF2-40B4-BE49-F238E27FC236}">
                  <a16:creationId xmlns:a16="http://schemas.microsoft.com/office/drawing/2014/main" id="{8355908A-7061-4E3E-8DB2-229319F2BD7A}"/>
                </a:ext>
              </a:extLst>
            </p:cNvPr>
            <p:cNvSpPr/>
            <p:nvPr/>
          </p:nvSpPr>
          <p:spPr>
            <a:xfrm rot="10800000">
              <a:off x="3356077" y="4704944"/>
              <a:ext cx="264135" cy="1126435"/>
            </a:xfrm>
            <a:prstGeom prst="leftBrac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640"/>
            </a:p>
          </p:txBody>
        </p:sp>
      </p:grpSp>
      <p:sp>
        <p:nvSpPr>
          <p:cNvPr id="113" name="TextBox 112">
            <a:extLst>
              <a:ext uri="{FF2B5EF4-FFF2-40B4-BE49-F238E27FC236}">
                <a16:creationId xmlns:a16="http://schemas.microsoft.com/office/drawing/2014/main" id="{0D1F4996-DA2D-416B-8037-4505EC955AB6}"/>
              </a:ext>
            </a:extLst>
          </p:cNvPr>
          <p:cNvSpPr txBox="1"/>
          <p:nvPr/>
        </p:nvSpPr>
        <p:spPr>
          <a:xfrm>
            <a:off x="4874171" y="5730494"/>
            <a:ext cx="1522004" cy="498598"/>
          </a:xfrm>
          <a:prstGeom prst="rect">
            <a:avLst/>
          </a:prstGeom>
          <a:noFill/>
        </p:spPr>
        <p:txBody>
          <a:bodyPr wrap="square" rtlCol="0">
            <a:spAutoFit/>
          </a:bodyPr>
          <a:lstStyle/>
          <a:p>
            <a:r>
              <a:rPr lang="en-US" sz="2640" dirty="0">
                <a:solidFill>
                  <a:srgbClr val="FF0000"/>
                </a:solidFill>
              </a:rPr>
              <a:t>(x</a:t>
            </a:r>
            <a:r>
              <a:rPr lang="en-US" sz="2640" baseline="-25000" dirty="0">
                <a:solidFill>
                  <a:srgbClr val="FF0000"/>
                </a:solidFill>
              </a:rPr>
              <a:t>1 , </a:t>
            </a:r>
            <a:r>
              <a:rPr lang="en-US" sz="2640" dirty="0">
                <a:solidFill>
                  <a:srgbClr val="FF0000"/>
                </a:solidFill>
              </a:rPr>
              <a:t>y</a:t>
            </a:r>
            <a:r>
              <a:rPr lang="en-US" sz="2640" baseline="-25000" dirty="0">
                <a:solidFill>
                  <a:srgbClr val="FF0000"/>
                </a:solidFill>
              </a:rPr>
              <a:t>1</a:t>
            </a:r>
            <a:r>
              <a:rPr lang="en-US" sz="2640" dirty="0">
                <a:solidFill>
                  <a:srgbClr val="FF0000"/>
                </a:solidFill>
              </a:rPr>
              <a:t>) </a:t>
            </a:r>
          </a:p>
        </p:txBody>
      </p:sp>
      <p:grpSp>
        <p:nvGrpSpPr>
          <p:cNvPr id="142" name="Group 141">
            <a:extLst>
              <a:ext uri="{FF2B5EF4-FFF2-40B4-BE49-F238E27FC236}">
                <a16:creationId xmlns:a16="http://schemas.microsoft.com/office/drawing/2014/main" id="{1712DC2C-89A0-4616-BA18-16ECDB79D867}"/>
              </a:ext>
            </a:extLst>
          </p:cNvPr>
          <p:cNvGrpSpPr/>
          <p:nvPr/>
        </p:nvGrpSpPr>
        <p:grpSpPr>
          <a:xfrm>
            <a:off x="6105610" y="3229693"/>
            <a:ext cx="1740481" cy="1115552"/>
            <a:chOff x="3564008" y="2691410"/>
            <a:chExt cx="1450401" cy="929627"/>
          </a:xfrm>
        </p:grpSpPr>
        <p:sp>
          <p:nvSpPr>
            <p:cNvPr id="124" name="Oval 123">
              <a:extLst>
                <a:ext uri="{FF2B5EF4-FFF2-40B4-BE49-F238E27FC236}">
                  <a16:creationId xmlns:a16="http://schemas.microsoft.com/office/drawing/2014/main" id="{EF7AB3C0-459E-4823-830F-FA30D0C664A3}"/>
                </a:ext>
              </a:extLst>
            </p:cNvPr>
            <p:cNvSpPr/>
            <p:nvPr/>
          </p:nvSpPr>
          <p:spPr>
            <a:xfrm>
              <a:off x="3564008" y="3485172"/>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9" name="Oval 128">
              <a:extLst>
                <a:ext uri="{FF2B5EF4-FFF2-40B4-BE49-F238E27FC236}">
                  <a16:creationId xmlns:a16="http://schemas.microsoft.com/office/drawing/2014/main" id="{9E826CE0-EFF4-46FF-A7C2-1DB7EE96F294}"/>
                </a:ext>
              </a:extLst>
            </p:cNvPr>
            <p:cNvSpPr/>
            <p:nvPr/>
          </p:nvSpPr>
          <p:spPr>
            <a:xfrm>
              <a:off x="4883559" y="2691410"/>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grpSp>
        <p:nvGrpSpPr>
          <p:cNvPr id="140" name="Group 139">
            <a:extLst>
              <a:ext uri="{FF2B5EF4-FFF2-40B4-BE49-F238E27FC236}">
                <a16:creationId xmlns:a16="http://schemas.microsoft.com/office/drawing/2014/main" id="{D2E90452-0BE3-44A9-BE12-C31E77553B35}"/>
              </a:ext>
            </a:extLst>
          </p:cNvPr>
          <p:cNvGrpSpPr/>
          <p:nvPr/>
        </p:nvGrpSpPr>
        <p:grpSpPr>
          <a:xfrm>
            <a:off x="4095927" y="1515486"/>
            <a:ext cx="6708692" cy="3968917"/>
            <a:chOff x="1889272" y="1257114"/>
            <a:chExt cx="5590577" cy="3307431"/>
          </a:xfrm>
        </p:grpSpPr>
        <p:sp>
          <p:nvSpPr>
            <p:cNvPr id="117" name="Oval 116">
              <a:extLst>
                <a:ext uri="{FF2B5EF4-FFF2-40B4-BE49-F238E27FC236}">
                  <a16:creationId xmlns:a16="http://schemas.microsoft.com/office/drawing/2014/main" id="{9BD2F4CA-8F5F-404B-8E4A-6AFF5D310717}"/>
                </a:ext>
              </a:extLst>
            </p:cNvPr>
            <p:cNvSpPr/>
            <p:nvPr/>
          </p:nvSpPr>
          <p:spPr>
            <a:xfrm>
              <a:off x="1889272" y="4428680"/>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18" name="Oval 117">
              <a:extLst>
                <a:ext uri="{FF2B5EF4-FFF2-40B4-BE49-F238E27FC236}">
                  <a16:creationId xmlns:a16="http://schemas.microsoft.com/office/drawing/2014/main" id="{CAE28F21-DE10-4D10-8B15-CDA179C9771A}"/>
                </a:ext>
              </a:extLst>
            </p:cNvPr>
            <p:cNvSpPr/>
            <p:nvPr/>
          </p:nvSpPr>
          <p:spPr>
            <a:xfrm>
              <a:off x="1998245" y="4388261"/>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19" name="Oval 118">
              <a:extLst>
                <a:ext uri="{FF2B5EF4-FFF2-40B4-BE49-F238E27FC236}">
                  <a16:creationId xmlns:a16="http://schemas.microsoft.com/office/drawing/2014/main" id="{C3A3E62A-7220-492D-95B8-83DB11420D6D}"/>
                </a:ext>
              </a:extLst>
            </p:cNvPr>
            <p:cNvSpPr/>
            <p:nvPr/>
          </p:nvSpPr>
          <p:spPr>
            <a:xfrm>
              <a:off x="2323569" y="4201305"/>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0" name="Oval 119">
              <a:extLst>
                <a:ext uri="{FF2B5EF4-FFF2-40B4-BE49-F238E27FC236}">
                  <a16:creationId xmlns:a16="http://schemas.microsoft.com/office/drawing/2014/main" id="{CC049646-9733-41BE-8858-132A36751481}"/>
                </a:ext>
              </a:extLst>
            </p:cNvPr>
            <p:cNvSpPr/>
            <p:nvPr/>
          </p:nvSpPr>
          <p:spPr>
            <a:xfrm>
              <a:off x="2485619" y="4079469"/>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1" name="Oval 120">
              <a:extLst>
                <a:ext uri="{FF2B5EF4-FFF2-40B4-BE49-F238E27FC236}">
                  <a16:creationId xmlns:a16="http://schemas.microsoft.com/office/drawing/2014/main" id="{7D9920A1-EC2B-4B29-92BF-4EE4E14D3E0D}"/>
                </a:ext>
              </a:extLst>
            </p:cNvPr>
            <p:cNvSpPr/>
            <p:nvPr/>
          </p:nvSpPr>
          <p:spPr>
            <a:xfrm>
              <a:off x="2632589" y="3994545"/>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2" name="Oval 121">
              <a:extLst>
                <a:ext uri="{FF2B5EF4-FFF2-40B4-BE49-F238E27FC236}">
                  <a16:creationId xmlns:a16="http://schemas.microsoft.com/office/drawing/2014/main" id="{22FE5AEA-FE75-4965-B379-8A1237A2100D}"/>
                </a:ext>
              </a:extLst>
            </p:cNvPr>
            <p:cNvSpPr/>
            <p:nvPr/>
          </p:nvSpPr>
          <p:spPr>
            <a:xfrm>
              <a:off x="2865707" y="3909743"/>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3" name="Oval 122">
              <a:extLst>
                <a:ext uri="{FF2B5EF4-FFF2-40B4-BE49-F238E27FC236}">
                  <a16:creationId xmlns:a16="http://schemas.microsoft.com/office/drawing/2014/main" id="{4A2ACCDB-239E-4A75-81F3-8675AF4E08A8}"/>
                </a:ext>
              </a:extLst>
            </p:cNvPr>
            <p:cNvSpPr/>
            <p:nvPr/>
          </p:nvSpPr>
          <p:spPr>
            <a:xfrm>
              <a:off x="3190352" y="3713821"/>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5" name="Oval 124">
              <a:extLst>
                <a:ext uri="{FF2B5EF4-FFF2-40B4-BE49-F238E27FC236}">
                  <a16:creationId xmlns:a16="http://schemas.microsoft.com/office/drawing/2014/main" id="{D2B98E56-D0CC-4114-8D90-39E85232D22D}"/>
                </a:ext>
              </a:extLst>
            </p:cNvPr>
            <p:cNvSpPr/>
            <p:nvPr/>
          </p:nvSpPr>
          <p:spPr>
            <a:xfrm>
              <a:off x="3601646" y="3459695"/>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6" name="Oval 125">
              <a:extLst>
                <a:ext uri="{FF2B5EF4-FFF2-40B4-BE49-F238E27FC236}">
                  <a16:creationId xmlns:a16="http://schemas.microsoft.com/office/drawing/2014/main" id="{8AD565E2-BBD6-45F3-97C7-5FFFC351E347}"/>
                </a:ext>
              </a:extLst>
            </p:cNvPr>
            <p:cNvSpPr/>
            <p:nvPr/>
          </p:nvSpPr>
          <p:spPr>
            <a:xfrm>
              <a:off x="3665888" y="3403851"/>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7" name="Oval 126">
              <a:extLst>
                <a:ext uri="{FF2B5EF4-FFF2-40B4-BE49-F238E27FC236}">
                  <a16:creationId xmlns:a16="http://schemas.microsoft.com/office/drawing/2014/main" id="{B70E74B4-121F-46D1-A0D4-3730646246BC}"/>
                </a:ext>
              </a:extLst>
            </p:cNvPr>
            <p:cNvSpPr/>
            <p:nvPr/>
          </p:nvSpPr>
          <p:spPr>
            <a:xfrm>
              <a:off x="3993873" y="3237574"/>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8" name="Oval 127">
              <a:extLst>
                <a:ext uri="{FF2B5EF4-FFF2-40B4-BE49-F238E27FC236}">
                  <a16:creationId xmlns:a16="http://schemas.microsoft.com/office/drawing/2014/main" id="{C9C5D67D-0AD5-485B-B9F8-9B85A3580553}"/>
                </a:ext>
              </a:extLst>
            </p:cNvPr>
            <p:cNvSpPr/>
            <p:nvPr/>
          </p:nvSpPr>
          <p:spPr>
            <a:xfrm>
              <a:off x="4101293" y="3141918"/>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0" name="Oval 129">
              <a:extLst>
                <a:ext uri="{FF2B5EF4-FFF2-40B4-BE49-F238E27FC236}">
                  <a16:creationId xmlns:a16="http://schemas.microsoft.com/office/drawing/2014/main" id="{0D039106-1782-44CF-A3CB-E06E02563122}"/>
                </a:ext>
              </a:extLst>
            </p:cNvPr>
            <p:cNvSpPr/>
            <p:nvPr/>
          </p:nvSpPr>
          <p:spPr>
            <a:xfrm>
              <a:off x="4919578" y="2669692"/>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1" name="Oval 130">
              <a:extLst>
                <a:ext uri="{FF2B5EF4-FFF2-40B4-BE49-F238E27FC236}">
                  <a16:creationId xmlns:a16="http://schemas.microsoft.com/office/drawing/2014/main" id="{71BE72E0-7271-4E99-BF8C-1039ABE7472E}"/>
                </a:ext>
              </a:extLst>
            </p:cNvPr>
            <p:cNvSpPr/>
            <p:nvPr/>
          </p:nvSpPr>
          <p:spPr>
            <a:xfrm>
              <a:off x="5014427" y="2621484"/>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2" name="Oval 131">
              <a:extLst>
                <a:ext uri="{FF2B5EF4-FFF2-40B4-BE49-F238E27FC236}">
                  <a16:creationId xmlns:a16="http://schemas.microsoft.com/office/drawing/2014/main" id="{983E1B2C-C254-4FDE-9BDC-FBADDB32468E}"/>
                </a:ext>
              </a:extLst>
            </p:cNvPr>
            <p:cNvSpPr/>
            <p:nvPr/>
          </p:nvSpPr>
          <p:spPr>
            <a:xfrm>
              <a:off x="5421494" y="2375490"/>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3" name="Oval 132">
              <a:extLst>
                <a:ext uri="{FF2B5EF4-FFF2-40B4-BE49-F238E27FC236}">
                  <a16:creationId xmlns:a16="http://schemas.microsoft.com/office/drawing/2014/main" id="{4D1A6454-0C85-4541-925A-2899089F4AE8}"/>
                </a:ext>
              </a:extLst>
            </p:cNvPr>
            <p:cNvSpPr/>
            <p:nvPr/>
          </p:nvSpPr>
          <p:spPr>
            <a:xfrm>
              <a:off x="5567884" y="2282686"/>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4" name="Oval 133">
              <a:extLst>
                <a:ext uri="{FF2B5EF4-FFF2-40B4-BE49-F238E27FC236}">
                  <a16:creationId xmlns:a16="http://schemas.microsoft.com/office/drawing/2014/main" id="{B2BF68DC-B632-4F2C-8FC4-21BC48C66B84}"/>
                </a:ext>
              </a:extLst>
            </p:cNvPr>
            <p:cNvSpPr/>
            <p:nvPr/>
          </p:nvSpPr>
          <p:spPr>
            <a:xfrm>
              <a:off x="5924571" y="2070767"/>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5" name="Oval 134">
              <a:extLst>
                <a:ext uri="{FF2B5EF4-FFF2-40B4-BE49-F238E27FC236}">
                  <a16:creationId xmlns:a16="http://schemas.microsoft.com/office/drawing/2014/main" id="{FD2BF2A2-4C7F-4081-B11C-78EB13E78C52}"/>
                </a:ext>
              </a:extLst>
            </p:cNvPr>
            <p:cNvSpPr/>
            <p:nvPr/>
          </p:nvSpPr>
          <p:spPr>
            <a:xfrm>
              <a:off x="6057691" y="2002834"/>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6" name="Oval 135">
              <a:extLst>
                <a:ext uri="{FF2B5EF4-FFF2-40B4-BE49-F238E27FC236}">
                  <a16:creationId xmlns:a16="http://schemas.microsoft.com/office/drawing/2014/main" id="{34C0D644-DE7A-4EEC-9A9C-824989F9C898}"/>
                </a:ext>
              </a:extLst>
            </p:cNvPr>
            <p:cNvSpPr/>
            <p:nvPr/>
          </p:nvSpPr>
          <p:spPr>
            <a:xfrm>
              <a:off x="6494411" y="1761010"/>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7" name="Oval 136">
              <a:extLst>
                <a:ext uri="{FF2B5EF4-FFF2-40B4-BE49-F238E27FC236}">
                  <a16:creationId xmlns:a16="http://schemas.microsoft.com/office/drawing/2014/main" id="{7F2B52F0-9757-43C5-A3E8-1EC7A79A084F}"/>
                </a:ext>
              </a:extLst>
            </p:cNvPr>
            <p:cNvSpPr/>
            <p:nvPr/>
          </p:nvSpPr>
          <p:spPr>
            <a:xfrm>
              <a:off x="6541295" y="1679340"/>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8" name="Oval 137">
              <a:extLst>
                <a:ext uri="{FF2B5EF4-FFF2-40B4-BE49-F238E27FC236}">
                  <a16:creationId xmlns:a16="http://schemas.microsoft.com/office/drawing/2014/main" id="{7F6122D5-0D7E-451D-BB22-1487F5620A22}"/>
                </a:ext>
              </a:extLst>
            </p:cNvPr>
            <p:cNvSpPr/>
            <p:nvPr/>
          </p:nvSpPr>
          <p:spPr>
            <a:xfrm>
              <a:off x="7080419" y="1406392"/>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9" name="Oval 138">
              <a:extLst>
                <a:ext uri="{FF2B5EF4-FFF2-40B4-BE49-F238E27FC236}">
                  <a16:creationId xmlns:a16="http://schemas.microsoft.com/office/drawing/2014/main" id="{419022D2-1429-4E6E-8CE9-163C81688656}"/>
                </a:ext>
              </a:extLst>
            </p:cNvPr>
            <p:cNvSpPr/>
            <p:nvPr/>
          </p:nvSpPr>
          <p:spPr>
            <a:xfrm>
              <a:off x="7348999" y="1257114"/>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grpSp>
        <p:nvGrpSpPr>
          <p:cNvPr id="147" name="Group 146">
            <a:extLst>
              <a:ext uri="{FF2B5EF4-FFF2-40B4-BE49-F238E27FC236}">
                <a16:creationId xmlns:a16="http://schemas.microsoft.com/office/drawing/2014/main" id="{A3914E70-000A-41D6-9ABC-00159B612B40}"/>
              </a:ext>
            </a:extLst>
          </p:cNvPr>
          <p:cNvGrpSpPr/>
          <p:nvPr/>
        </p:nvGrpSpPr>
        <p:grpSpPr>
          <a:xfrm>
            <a:off x="4174437" y="1104081"/>
            <a:ext cx="2604031" cy="774618"/>
            <a:chOff x="1954697" y="920066"/>
            <a:chExt cx="2170026" cy="645515"/>
          </a:xfrm>
        </p:grpSpPr>
        <p:sp>
          <p:nvSpPr>
            <p:cNvPr id="143" name="Multiplication Sign 142">
              <a:extLst>
                <a:ext uri="{FF2B5EF4-FFF2-40B4-BE49-F238E27FC236}">
                  <a16:creationId xmlns:a16="http://schemas.microsoft.com/office/drawing/2014/main" id="{796286AF-C66D-4AF3-8B1C-5D00ABFE47D9}"/>
                </a:ext>
              </a:extLst>
            </p:cNvPr>
            <p:cNvSpPr/>
            <p:nvPr/>
          </p:nvSpPr>
          <p:spPr>
            <a:xfrm>
              <a:off x="1954697" y="920808"/>
              <a:ext cx="248469" cy="268356"/>
            </a:xfrm>
            <a:prstGeom prst="mathMultiply">
              <a:avLst/>
            </a:prstGeom>
            <a:solidFill>
              <a:srgbClr val="7030A0"/>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44" name="Oval 143">
              <a:extLst>
                <a:ext uri="{FF2B5EF4-FFF2-40B4-BE49-F238E27FC236}">
                  <a16:creationId xmlns:a16="http://schemas.microsoft.com/office/drawing/2014/main" id="{9DD69C81-9B9D-4F20-BC7A-DC3538E2E608}"/>
                </a:ext>
              </a:extLst>
            </p:cNvPr>
            <p:cNvSpPr/>
            <p:nvPr/>
          </p:nvSpPr>
          <p:spPr>
            <a:xfrm>
              <a:off x="2028944" y="1371820"/>
              <a:ext cx="130850" cy="13586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45" name="TextBox 144">
              <a:extLst>
                <a:ext uri="{FF2B5EF4-FFF2-40B4-BE49-F238E27FC236}">
                  <a16:creationId xmlns:a16="http://schemas.microsoft.com/office/drawing/2014/main" id="{B8185AF7-4445-46B3-A669-9E850A50C30E}"/>
                </a:ext>
              </a:extLst>
            </p:cNvPr>
            <p:cNvSpPr txBox="1"/>
            <p:nvPr/>
          </p:nvSpPr>
          <p:spPr>
            <a:xfrm>
              <a:off x="2171323" y="920066"/>
              <a:ext cx="1953400" cy="261610"/>
            </a:xfrm>
            <a:prstGeom prst="rect">
              <a:avLst/>
            </a:prstGeom>
            <a:noFill/>
          </p:spPr>
          <p:txBody>
            <a:bodyPr wrap="square" rtlCol="0">
              <a:spAutoFit/>
            </a:bodyPr>
            <a:lstStyle/>
            <a:p>
              <a:r>
                <a:rPr lang="en-US" sz="1440" dirty="0"/>
                <a:t>Observed Values</a:t>
              </a:r>
            </a:p>
          </p:txBody>
        </p:sp>
        <p:sp>
          <p:nvSpPr>
            <p:cNvPr id="146" name="TextBox 145">
              <a:extLst>
                <a:ext uri="{FF2B5EF4-FFF2-40B4-BE49-F238E27FC236}">
                  <a16:creationId xmlns:a16="http://schemas.microsoft.com/office/drawing/2014/main" id="{ED29B278-A8AB-45AD-8AFD-07D8F1B5B5B8}"/>
                </a:ext>
              </a:extLst>
            </p:cNvPr>
            <p:cNvSpPr txBox="1"/>
            <p:nvPr/>
          </p:nvSpPr>
          <p:spPr>
            <a:xfrm>
              <a:off x="2147893" y="1303971"/>
              <a:ext cx="1953400" cy="261610"/>
            </a:xfrm>
            <a:prstGeom prst="rect">
              <a:avLst/>
            </a:prstGeom>
            <a:noFill/>
          </p:spPr>
          <p:txBody>
            <a:bodyPr wrap="square" rtlCol="0">
              <a:spAutoFit/>
            </a:bodyPr>
            <a:lstStyle/>
            <a:p>
              <a:r>
                <a:rPr lang="en-US" sz="1440" dirty="0"/>
                <a:t>Predicted Values</a:t>
              </a:r>
            </a:p>
          </p:txBody>
        </p:sp>
      </p:grpSp>
      <p:grpSp>
        <p:nvGrpSpPr>
          <p:cNvPr id="152" name="Group 151">
            <a:extLst>
              <a:ext uri="{FF2B5EF4-FFF2-40B4-BE49-F238E27FC236}">
                <a16:creationId xmlns:a16="http://schemas.microsoft.com/office/drawing/2014/main" id="{57EFFF68-0B96-4481-9512-659B0B23BEB8}"/>
              </a:ext>
            </a:extLst>
          </p:cNvPr>
          <p:cNvGrpSpPr/>
          <p:nvPr/>
        </p:nvGrpSpPr>
        <p:grpSpPr>
          <a:xfrm>
            <a:off x="5867052" y="4498379"/>
            <a:ext cx="3071234" cy="1179070"/>
            <a:chOff x="3365210" y="3748648"/>
            <a:chExt cx="2105228" cy="982558"/>
          </a:xfrm>
        </p:grpSpPr>
        <p:sp>
          <p:nvSpPr>
            <p:cNvPr id="148" name="Left Brace 147">
              <a:extLst>
                <a:ext uri="{FF2B5EF4-FFF2-40B4-BE49-F238E27FC236}">
                  <a16:creationId xmlns:a16="http://schemas.microsoft.com/office/drawing/2014/main" id="{D3B692BA-256E-4614-BDD5-EDA10601C124}"/>
                </a:ext>
              </a:extLst>
            </p:cNvPr>
            <p:cNvSpPr/>
            <p:nvPr/>
          </p:nvSpPr>
          <p:spPr>
            <a:xfrm rot="10800000">
              <a:off x="3365210" y="3748648"/>
              <a:ext cx="236424" cy="923292"/>
            </a:xfrm>
            <a:prstGeom prst="leftBrace">
              <a:avLst/>
            </a:prstGeom>
            <a:ln w="28575" cmpd="sng">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640"/>
            </a:p>
          </p:txBody>
        </p:sp>
        <p:sp>
          <p:nvSpPr>
            <p:cNvPr id="149" name="TextBox 148">
              <a:extLst>
                <a:ext uri="{FF2B5EF4-FFF2-40B4-BE49-F238E27FC236}">
                  <a16:creationId xmlns:a16="http://schemas.microsoft.com/office/drawing/2014/main" id="{0730CF8D-4FFF-471A-B9B9-424C4D51AC0A}"/>
                </a:ext>
              </a:extLst>
            </p:cNvPr>
            <p:cNvSpPr txBox="1"/>
            <p:nvPr/>
          </p:nvSpPr>
          <p:spPr>
            <a:xfrm>
              <a:off x="3631933" y="3977154"/>
              <a:ext cx="1838505" cy="754052"/>
            </a:xfrm>
            <a:prstGeom prst="rect">
              <a:avLst/>
            </a:prstGeom>
            <a:noFill/>
          </p:spPr>
          <p:txBody>
            <a:bodyPr wrap="square" rtlCol="0">
              <a:spAutoFit/>
            </a:bodyPr>
            <a:lstStyle/>
            <a:p>
              <a:r>
                <a:rPr lang="en-US" sz="2640" dirty="0">
                  <a:solidFill>
                    <a:schemeClr val="tx2">
                      <a:lumMod val="60000"/>
                      <a:lumOff val="40000"/>
                    </a:schemeClr>
                  </a:solidFill>
                </a:rPr>
                <a:t>y</a:t>
              </a:r>
              <a:r>
                <a:rPr lang="en-US" sz="2640" baseline="-25000" dirty="0">
                  <a:solidFill>
                    <a:schemeClr val="tx2">
                      <a:lumMod val="60000"/>
                      <a:lumOff val="40000"/>
                    </a:schemeClr>
                  </a:solidFill>
                </a:rPr>
                <a:t>1</a:t>
              </a:r>
              <a:r>
                <a:rPr lang="en-US" sz="2640" dirty="0">
                  <a:solidFill>
                    <a:schemeClr val="tx2">
                      <a:lumMod val="60000"/>
                      <a:lumOff val="40000"/>
                    </a:schemeClr>
                  </a:solidFill>
                </a:rPr>
                <a:t> –</a:t>
              </a:r>
              <a:r>
                <a:rPr lang="el-GR" sz="2640" dirty="0">
                  <a:solidFill>
                    <a:schemeClr val="tx2">
                      <a:lumMod val="60000"/>
                      <a:lumOff val="40000"/>
                    </a:schemeClr>
                  </a:solidFill>
                </a:rPr>
                <a:t> </a:t>
              </a:r>
              <a:r>
                <a:rPr lang="en-US" sz="2640" dirty="0">
                  <a:solidFill>
                    <a:schemeClr val="tx2">
                      <a:lumMod val="60000"/>
                      <a:lumOff val="40000"/>
                    </a:schemeClr>
                  </a:solidFill>
                </a:rPr>
                <a:t>(</a:t>
              </a:r>
              <a:r>
                <a:rPr lang="el-GR" sz="2640" dirty="0">
                  <a:solidFill>
                    <a:schemeClr val="tx2">
                      <a:lumMod val="60000"/>
                      <a:lumOff val="40000"/>
                    </a:schemeClr>
                  </a:solidFill>
                </a:rPr>
                <a:t>β</a:t>
              </a:r>
              <a:r>
                <a:rPr lang="en-US" sz="2640" baseline="-25000" dirty="0">
                  <a:solidFill>
                    <a:schemeClr val="tx2">
                      <a:lumMod val="60000"/>
                      <a:lumOff val="40000"/>
                    </a:schemeClr>
                  </a:solidFill>
                </a:rPr>
                <a:t>0 </a:t>
              </a:r>
              <a:r>
                <a:rPr lang="en-US" sz="2640" dirty="0">
                  <a:solidFill>
                    <a:schemeClr val="tx2">
                      <a:lumMod val="60000"/>
                      <a:lumOff val="40000"/>
                    </a:schemeClr>
                  </a:solidFill>
                </a:rPr>
                <a:t>+ </a:t>
              </a:r>
              <a:r>
                <a:rPr lang="el-GR" sz="2640" dirty="0">
                  <a:solidFill>
                    <a:schemeClr val="tx2">
                      <a:lumMod val="60000"/>
                      <a:lumOff val="40000"/>
                    </a:schemeClr>
                  </a:solidFill>
                </a:rPr>
                <a:t>β</a:t>
              </a:r>
              <a:r>
                <a:rPr lang="en-US" sz="2640" baseline="-25000" dirty="0">
                  <a:solidFill>
                    <a:schemeClr val="tx2">
                      <a:lumMod val="60000"/>
                      <a:lumOff val="40000"/>
                    </a:schemeClr>
                  </a:solidFill>
                </a:rPr>
                <a:t>1 </a:t>
              </a:r>
              <a:r>
                <a:rPr lang="en-US" sz="2640" dirty="0">
                  <a:solidFill>
                    <a:schemeClr val="tx2">
                      <a:lumMod val="60000"/>
                      <a:lumOff val="40000"/>
                    </a:schemeClr>
                  </a:solidFill>
                </a:rPr>
                <a:t>x</a:t>
              </a:r>
              <a:r>
                <a:rPr lang="en-US" sz="2640" baseline="-25000" dirty="0">
                  <a:solidFill>
                    <a:schemeClr val="tx2">
                      <a:lumMod val="60000"/>
                      <a:lumOff val="40000"/>
                    </a:schemeClr>
                  </a:solidFill>
                </a:rPr>
                <a:t>1</a:t>
              </a:r>
              <a:r>
                <a:rPr lang="en-US" sz="2640" dirty="0">
                  <a:solidFill>
                    <a:schemeClr val="tx2">
                      <a:lumMod val="60000"/>
                      <a:lumOff val="40000"/>
                    </a:schemeClr>
                  </a:solidFill>
                </a:rPr>
                <a:t>)    </a:t>
              </a:r>
            </a:p>
          </p:txBody>
        </p:sp>
      </p:grpSp>
      <p:sp>
        <p:nvSpPr>
          <p:cNvPr id="150" name="TextBox 149">
            <a:extLst>
              <a:ext uri="{FF2B5EF4-FFF2-40B4-BE49-F238E27FC236}">
                <a16:creationId xmlns:a16="http://schemas.microsoft.com/office/drawing/2014/main" id="{3BFEC292-C9E2-431B-96C5-1ACADBABFCF4}"/>
              </a:ext>
            </a:extLst>
          </p:cNvPr>
          <p:cNvSpPr txBox="1"/>
          <p:nvPr/>
        </p:nvSpPr>
        <p:spPr>
          <a:xfrm>
            <a:off x="8905961" y="5338917"/>
            <a:ext cx="3640296" cy="535531"/>
          </a:xfrm>
          <a:prstGeom prst="rect">
            <a:avLst/>
          </a:prstGeom>
          <a:noFill/>
        </p:spPr>
        <p:txBody>
          <a:bodyPr wrap="square" rtlCol="0">
            <a:spAutoFit/>
          </a:bodyPr>
          <a:lstStyle/>
          <a:p>
            <a:r>
              <a:rPr lang="el-GR" sz="2880" dirty="0"/>
              <a:t>Σ</a:t>
            </a:r>
            <a:r>
              <a:rPr lang="en-US" sz="2880" dirty="0"/>
              <a:t>[</a:t>
            </a:r>
            <a:r>
              <a:rPr lang="en-US" sz="2880" dirty="0" err="1"/>
              <a:t>y</a:t>
            </a:r>
            <a:r>
              <a:rPr lang="en-US" sz="2880" baseline="-25000" dirty="0" err="1"/>
              <a:t>i</a:t>
            </a:r>
            <a:r>
              <a:rPr lang="en-US" sz="2880" dirty="0"/>
              <a:t> –</a:t>
            </a:r>
            <a:r>
              <a:rPr lang="el-GR" sz="2880" dirty="0"/>
              <a:t> </a:t>
            </a:r>
            <a:r>
              <a:rPr lang="en-US" sz="2880" dirty="0"/>
              <a:t>(</a:t>
            </a:r>
            <a:r>
              <a:rPr lang="el-GR" sz="2880" dirty="0"/>
              <a:t>β</a:t>
            </a:r>
            <a:r>
              <a:rPr lang="en-US" sz="2880" baseline="-25000" dirty="0"/>
              <a:t>0 </a:t>
            </a:r>
            <a:r>
              <a:rPr lang="en-US" sz="2880" dirty="0"/>
              <a:t>+ </a:t>
            </a:r>
            <a:r>
              <a:rPr lang="el-GR" sz="2880" dirty="0"/>
              <a:t>β</a:t>
            </a:r>
            <a:r>
              <a:rPr lang="en-US" sz="2880" baseline="-25000" dirty="0"/>
              <a:t>1 </a:t>
            </a:r>
            <a:r>
              <a:rPr lang="en-US" sz="2880" dirty="0"/>
              <a:t>x</a:t>
            </a:r>
            <a:r>
              <a:rPr lang="en-US" sz="2880" baseline="-25000" dirty="0"/>
              <a:t>1</a:t>
            </a:r>
            <a:r>
              <a:rPr lang="en-US" sz="2880" dirty="0"/>
              <a:t>)]</a:t>
            </a:r>
            <a:r>
              <a:rPr lang="en-US" sz="2880" baseline="30000" dirty="0"/>
              <a:t>2</a:t>
            </a:r>
            <a:r>
              <a:rPr lang="en-US" sz="2880" dirty="0"/>
              <a:t>   </a:t>
            </a:r>
          </a:p>
        </p:txBody>
      </p:sp>
      <p:sp>
        <p:nvSpPr>
          <p:cNvPr id="151" name="TextBox 150">
            <a:extLst>
              <a:ext uri="{FF2B5EF4-FFF2-40B4-BE49-F238E27FC236}">
                <a16:creationId xmlns:a16="http://schemas.microsoft.com/office/drawing/2014/main" id="{6E3E735B-6DE7-4EE5-A4FA-B77AEFDC865C}"/>
              </a:ext>
            </a:extLst>
          </p:cNvPr>
          <p:cNvSpPr txBox="1"/>
          <p:nvPr/>
        </p:nvSpPr>
        <p:spPr>
          <a:xfrm>
            <a:off x="6531615" y="2485828"/>
            <a:ext cx="1944067" cy="313932"/>
          </a:xfrm>
          <a:prstGeom prst="rect">
            <a:avLst/>
          </a:prstGeom>
          <a:noFill/>
        </p:spPr>
        <p:txBody>
          <a:bodyPr wrap="square" rtlCol="0">
            <a:spAutoFit/>
          </a:bodyPr>
          <a:lstStyle/>
          <a:p>
            <a:r>
              <a:rPr lang="el-GR" sz="1440" dirty="0">
                <a:solidFill>
                  <a:srgbClr val="FF0000"/>
                </a:solidFill>
              </a:rPr>
              <a:t>β</a:t>
            </a:r>
            <a:r>
              <a:rPr lang="en-US" sz="1440" baseline="-25000" dirty="0">
                <a:solidFill>
                  <a:srgbClr val="FF0000"/>
                </a:solidFill>
              </a:rPr>
              <a:t>1 </a:t>
            </a:r>
            <a:r>
              <a:rPr lang="en-US" sz="1440" dirty="0">
                <a:solidFill>
                  <a:srgbClr val="FF0000"/>
                </a:solidFill>
              </a:rPr>
              <a:t>= slope </a:t>
            </a:r>
          </a:p>
        </p:txBody>
      </p:sp>
    </p:spTree>
    <p:extLst>
      <p:ext uri="{BB962C8B-B14F-4D97-AF65-F5344CB8AC3E}">
        <p14:creationId xmlns:p14="http://schemas.microsoft.com/office/powerpoint/2010/main" val="12725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wipe(down)">
                                      <p:cBhvr>
                                        <p:cTn id="45" dur="500"/>
                                        <p:tgtEl>
                                          <p:spTgt spid="102"/>
                                        </p:tgtEl>
                                      </p:cBhvr>
                                    </p:animEffect>
                                  </p:childTnLst>
                                </p:cTn>
                              </p:par>
                              <p:par>
                                <p:cTn id="46" presetID="22" presetClass="entr" presetSubtype="1" fill="hold" nodeType="withEffect">
                                  <p:stCondLst>
                                    <p:cond delay="0"/>
                                  </p:stCondLst>
                                  <p:childTnLst>
                                    <p:set>
                                      <p:cBhvr>
                                        <p:cTn id="47" dur="1" fill="hold">
                                          <p:stCondLst>
                                            <p:cond delay="0"/>
                                          </p:stCondLst>
                                        </p:cTn>
                                        <p:tgtEl>
                                          <p:spTgt spid="103"/>
                                        </p:tgtEl>
                                        <p:attrNameLst>
                                          <p:attrName>style.visibility</p:attrName>
                                        </p:attrNameLst>
                                      </p:cBhvr>
                                      <p:to>
                                        <p:strVal val="visible"/>
                                      </p:to>
                                    </p:set>
                                    <p:animEffect transition="in" filter="wipe(up)">
                                      <p:cBhvr>
                                        <p:cTn id="48" dur="500"/>
                                        <p:tgtEl>
                                          <p:spTgt spid="103"/>
                                        </p:tgtEl>
                                      </p:cBhvr>
                                    </p:animEffect>
                                  </p:childTnLst>
                                </p:cTn>
                              </p:par>
                              <p:par>
                                <p:cTn id="49" presetID="22" presetClass="entr" presetSubtype="1"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500"/>
                                        <p:tgtEl>
                                          <p:spTgt spid="53"/>
                                        </p:tgtEl>
                                      </p:cBhvr>
                                    </p:animEffect>
                                  </p:childTnLst>
                                </p:cTn>
                              </p:par>
                              <p:par>
                                <p:cTn id="52" presetID="22" presetClass="entr" presetSubtype="4"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down)">
                                      <p:cBhvr>
                                        <p:cTn id="54" dur="500"/>
                                        <p:tgtEl>
                                          <p:spTgt spid="6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00" grpId="0"/>
      <p:bldP spid="113" grpId="0"/>
      <p:bldP spid="150" grpId="0"/>
      <p:bldP spid="1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4F9B-01C6-4340-B904-9FAB056E2C23}"/>
              </a:ext>
            </a:extLst>
          </p:cNvPr>
          <p:cNvSpPr>
            <a:spLocks noGrp="1"/>
          </p:cNvSpPr>
          <p:nvPr>
            <p:ph type="title"/>
          </p:nvPr>
        </p:nvSpPr>
        <p:spPr/>
        <p:txBody>
          <a:bodyPr/>
          <a:lstStyle/>
          <a:p>
            <a:r>
              <a:rPr lang="en-US" dirty="0"/>
              <a:t>Packages and Data Used for Today’s Class</a:t>
            </a:r>
          </a:p>
        </p:txBody>
      </p:sp>
      <p:sp>
        <p:nvSpPr>
          <p:cNvPr id="7" name="TextBox 6">
            <a:extLst>
              <a:ext uri="{FF2B5EF4-FFF2-40B4-BE49-F238E27FC236}">
                <a16:creationId xmlns:a16="http://schemas.microsoft.com/office/drawing/2014/main" id="{BD62EDAE-BA4D-4B46-9D5F-B647203D1518}"/>
              </a:ext>
            </a:extLst>
          </p:cNvPr>
          <p:cNvSpPr txBox="1"/>
          <p:nvPr/>
        </p:nvSpPr>
        <p:spPr>
          <a:xfrm>
            <a:off x="4823937" y="6762223"/>
            <a:ext cx="6500077" cy="498598"/>
          </a:xfrm>
          <a:prstGeom prst="rect">
            <a:avLst/>
          </a:prstGeom>
          <a:noFill/>
        </p:spPr>
        <p:txBody>
          <a:bodyPr wrap="square" rtlCol="0">
            <a:spAutoFit/>
          </a:bodyPr>
          <a:lstStyle/>
          <a:p>
            <a:r>
              <a:rPr lang="en-US" sz="2640" dirty="0"/>
              <a:t>Dataset:  GraduateEarnings.xlsx</a:t>
            </a:r>
            <a:endParaRPr lang="en-US" sz="2640" dirty="0">
              <a:solidFill>
                <a:srgbClr val="0066B2"/>
              </a:solidFill>
            </a:endParaRPr>
          </a:p>
        </p:txBody>
      </p:sp>
      <p:pic>
        <p:nvPicPr>
          <p:cNvPr id="3" name="Picture 2">
            <a:extLst>
              <a:ext uri="{FF2B5EF4-FFF2-40B4-BE49-F238E27FC236}">
                <a16:creationId xmlns:a16="http://schemas.microsoft.com/office/drawing/2014/main" id="{CF4FFDD7-211B-496C-A155-3918CB324966}"/>
              </a:ext>
            </a:extLst>
          </p:cNvPr>
          <p:cNvPicPr>
            <a:picLocks noChangeAspect="1"/>
          </p:cNvPicPr>
          <p:nvPr/>
        </p:nvPicPr>
        <p:blipFill>
          <a:blip r:embed="rId2"/>
          <a:stretch>
            <a:fillRect/>
          </a:stretch>
        </p:blipFill>
        <p:spPr>
          <a:xfrm>
            <a:off x="333511" y="1525873"/>
            <a:ext cx="5128487" cy="1414755"/>
          </a:xfrm>
          <a:prstGeom prst="rect">
            <a:avLst/>
          </a:prstGeom>
        </p:spPr>
      </p:pic>
      <p:pic>
        <p:nvPicPr>
          <p:cNvPr id="4" name="Picture 3">
            <a:extLst>
              <a:ext uri="{FF2B5EF4-FFF2-40B4-BE49-F238E27FC236}">
                <a16:creationId xmlns:a16="http://schemas.microsoft.com/office/drawing/2014/main" id="{EA601875-16A2-49B8-88E3-291187DE1DAD}"/>
              </a:ext>
            </a:extLst>
          </p:cNvPr>
          <p:cNvPicPr>
            <a:picLocks noChangeAspect="1"/>
          </p:cNvPicPr>
          <p:nvPr/>
        </p:nvPicPr>
        <p:blipFill>
          <a:blip r:embed="rId3"/>
          <a:stretch>
            <a:fillRect/>
          </a:stretch>
        </p:blipFill>
        <p:spPr>
          <a:xfrm>
            <a:off x="8846923" y="1445203"/>
            <a:ext cx="5124450" cy="2990850"/>
          </a:xfrm>
          <a:prstGeom prst="rect">
            <a:avLst/>
          </a:prstGeom>
        </p:spPr>
      </p:pic>
    </p:spTree>
    <p:extLst>
      <p:ext uri="{BB962C8B-B14F-4D97-AF65-F5344CB8AC3E}">
        <p14:creationId xmlns:p14="http://schemas.microsoft.com/office/powerpoint/2010/main" val="307932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9363-01A6-4610-9069-FC1B8FA01779}"/>
              </a:ext>
            </a:extLst>
          </p:cNvPr>
          <p:cNvSpPr>
            <a:spLocks noGrp="1"/>
          </p:cNvSpPr>
          <p:nvPr>
            <p:ph type="title"/>
          </p:nvPr>
        </p:nvSpPr>
        <p:spPr>
          <a:xfrm>
            <a:off x="2322573" y="104339"/>
            <a:ext cx="9984754" cy="1029730"/>
          </a:xfrm>
        </p:spPr>
        <p:txBody>
          <a:bodyPr/>
          <a:lstStyle/>
          <a:p>
            <a:r>
              <a:rPr lang="en-US" dirty="0"/>
              <a:t>Simple Linear Regression</a:t>
            </a:r>
            <a:br>
              <a:rPr lang="en-US" dirty="0"/>
            </a:br>
            <a:r>
              <a:rPr lang="en-US" sz="2160" i="1" dirty="0"/>
              <a:t>(One DV and One IV, Interpretation)</a:t>
            </a:r>
          </a:p>
        </p:txBody>
      </p:sp>
      <p:pic>
        <p:nvPicPr>
          <p:cNvPr id="6" name="Picture 5">
            <a:extLst>
              <a:ext uri="{FF2B5EF4-FFF2-40B4-BE49-F238E27FC236}">
                <a16:creationId xmlns:a16="http://schemas.microsoft.com/office/drawing/2014/main" id="{0DE8DD0C-2433-4047-A360-762A0D7E1BBC}"/>
              </a:ext>
            </a:extLst>
          </p:cNvPr>
          <p:cNvPicPr>
            <a:picLocks noChangeAspect="1"/>
          </p:cNvPicPr>
          <p:nvPr/>
        </p:nvPicPr>
        <p:blipFill>
          <a:blip r:embed="rId2"/>
          <a:stretch>
            <a:fillRect/>
          </a:stretch>
        </p:blipFill>
        <p:spPr>
          <a:xfrm>
            <a:off x="9817976" y="1562841"/>
            <a:ext cx="4765067" cy="1027597"/>
          </a:xfrm>
          <a:prstGeom prst="rect">
            <a:avLst/>
          </a:prstGeom>
        </p:spPr>
      </p:pic>
      <p:pic>
        <p:nvPicPr>
          <p:cNvPr id="5" name="Picture 4">
            <a:extLst>
              <a:ext uri="{FF2B5EF4-FFF2-40B4-BE49-F238E27FC236}">
                <a16:creationId xmlns:a16="http://schemas.microsoft.com/office/drawing/2014/main" id="{ED23AE7D-C9A1-435A-BA2A-0332820CDCF9}"/>
              </a:ext>
            </a:extLst>
          </p:cNvPr>
          <p:cNvPicPr>
            <a:picLocks noChangeAspect="1"/>
          </p:cNvPicPr>
          <p:nvPr/>
        </p:nvPicPr>
        <p:blipFill>
          <a:blip r:embed="rId3"/>
          <a:stretch>
            <a:fillRect/>
          </a:stretch>
        </p:blipFill>
        <p:spPr>
          <a:xfrm>
            <a:off x="217958" y="1051987"/>
            <a:ext cx="5088800" cy="3382765"/>
          </a:xfrm>
          <a:prstGeom prst="rect">
            <a:avLst/>
          </a:prstGeom>
        </p:spPr>
      </p:pic>
      <p:sp>
        <p:nvSpPr>
          <p:cNvPr id="8" name="Rectangle 7">
            <a:extLst>
              <a:ext uri="{FF2B5EF4-FFF2-40B4-BE49-F238E27FC236}">
                <a16:creationId xmlns:a16="http://schemas.microsoft.com/office/drawing/2014/main" id="{5AC2EE7E-81FB-44AE-B448-061697A88B81}"/>
              </a:ext>
            </a:extLst>
          </p:cNvPr>
          <p:cNvSpPr/>
          <p:nvPr/>
        </p:nvSpPr>
        <p:spPr>
          <a:xfrm>
            <a:off x="3445889" y="3217379"/>
            <a:ext cx="997885" cy="203189"/>
          </a:xfrm>
          <a:prstGeom prst="rect">
            <a:avLst/>
          </a:prstGeom>
          <a:solidFill>
            <a:srgbClr val="7030A0">
              <a:alpha val="3098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Rectangle 8">
            <a:extLst>
              <a:ext uri="{FF2B5EF4-FFF2-40B4-BE49-F238E27FC236}">
                <a16:creationId xmlns:a16="http://schemas.microsoft.com/office/drawing/2014/main" id="{AA5A08D6-EFC4-46CB-9A6C-508F63DDB073}"/>
              </a:ext>
            </a:extLst>
          </p:cNvPr>
          <p:cNvSpPr/>
          <p:nvPr/>
        </p:nvSpPr>
        <p:spPr>
          <a:xfrm>
            <a:off x="1081917" y="3219023"/>
            <a:ext cx="997885" cy="203189"/>
          </a:xfrm>
          <a:prstGeom prst="rect">
            <a:avLst/>
          </a:prstGeom>
          <a:solidFill>
            <a:srgbClr val="FF0000">
              <a:alpha val="3098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dirty="0"/>
          </a:p>
        </p:txBody>
      </p:sp>
      <p:sp>
        <p:nvSpPr>
          <p:cNvPr id="12" name="TextBox 11">
            <a:extLst>
              <a:ext uri="{FF2B5EF4-FFF2-40B4-BE49-F238E27FC236}">
                <a16:creationId xmlns:a16="http://schemas.microsoft.com/office/drawing/2014/main" id="{978E6C02-4CDF-472B-A83F-D43E71CF39EC}"/>
              </a:ext>
            </a:extLst>
          </p:cNvPr>
          <p:cNvSpPr txBox="1"/>
          <p:nvPr/>
        </p:nvSpPr>
        <p:spPr>
          <a:xfrm>
            <a:off x="217958" y="6022056"/>
            <a:ext cx="14193984" cy="707886"/>
          </a:xfrm>
          <a:prstGeom prst="rect">
            <a:avLst/>
          </a:prstGeom>
          <a:noFill/>
        </p:spPr>
        <p:txBody>
          <a:bodyPr wrap="square" rtlCol="0">
            <a:spAutoFit/>
          </a:bodyPr>
          <a:lstStyle/>
          <a:p>
            <a:r>
              <a:rPr lang="en-US" sz="2000" dirty="0">
                <a:solidFill>
                  <a:srgbClr val="7030A0"/>
                </a:solidFill>
              </a:rPr>
              <a:t>1. p &lt;0.05, we reject the null hypothesis, there is a statistically significant association between price of college tuition and average earnings 5 years after graduation</a:t>
            </a:r>
          </a:p>
        </p:txBody>
      </p:sp>
      <p:sp>
        <p:nvSpPr>
          <p:cNvPr id="13" name="TextBox 12">
            <a:extLst>
              <a:ext uri="{FF2B5EF4-FFF2-40B4-BE49-F238E27FC236}">
                <a16:creationId xmlns:a16="http://schemas.microsoft.com/office/drawing/2014/main" id="{AA96DEDE-5D60-437D-AFBB-D7C61DADD23D}"/>
              </a:ext>
            </a:extLst>
          </p:cNvPr>
          <p:cNvSpPr txBox="1"/>
          <p:nvPr/>
        </p:nvSpPr>
        <p:spPr>
          <a:xfrm>
            <a:off x="218208" y="6846901"/>
            <a:ext cx="14412191" cy="707886"/>
          </a:xfrm>
          <a:prstGeom prst="rect">
            <a:avLst/>
          </a:prstGeom>
          <a:noFill/>
        </p:spPr>
        <p:txBody>
          <a:bodyPr wrap="square" rtlCol="0">
            <a:spAutoFit/>
          </a:bodyPr>
          <a:lstStyle/>
          <a:p>
            <a:r>
              <a:rPr lang="en-US" sz="2000" dirty="0">
                <a:solidFill>
                  <a:srgbClr val="E21836"/>
                </a:solidFill>
              </a:rPr>
              <a:t>2. We estimate that there is a $0.12 increase in earnings for every additional dollar spent on tuition.</a:t>
            </a:r>
          </a:p>
          <a:p>
            <a:r>
              <a:rPr lang="en-US" sz="2000" dirty="0">
                <a:solidFill>
                  <a:srgbClr val="E21836"/>
                </a:solidFill>
              </a:rPr>
              <a:t>	Scaling: For every $10,000 increased spend on tuition, there is an associated 	$1,227 increase in earnings.</a:t>
            </a:r>
          </a:p>
        </p:txBody>
      </p:sp>
      <p:pic>
        <p:nvPicPr>
          <p:cNvPr id="4" name="Picture 3">
            <a:extLst>
              <a:ext uri="{FF2B5EF4-FFF2-40B4-BE49-F238E27FC236}">
                <a16:creationId xmlns:a16="http://schemas.microsoft.com/office/drawing/2014/main" id="{0BD5EEE2-4377-46F0-AC63-32E91C57D74D}"/>
              </a:ext>
            </a:extLst>
          </p:cNvPr>
          <p:cNvPicPr>
            <a:picLocks noChangeAspect="1"/>
          </p:cNvPicPr>
          <p:nvPr/>
        </p:nvPicPr>
        <p:blipFill>
          <a:blip r:embed="rId4"/>
          <a:stretch>
            <a:fillRect/>
          </a:stretch>
        </p:blipFill>
        <p:spPr>
          <a:xfrm>
            <a:off x="217958" y="4408084"/>
            <a:ext cx="3895725" cy="1552575"/>
          </a:xfrm>
          <a:prstGeom prst="rect">
            <a:avLst/>
          </a:prstGeom>
        </p:spPr>
      </p:pic>
      <p:pic>
        <p:nvPicPr>
          <p:cNvPr id="7" name="Picture 6">
            <a:extLst>
              <a:ext uri="{FF2B5EF4-FFF2-40B4-BE49-F238E27FC236}">
                <a16:creationId xmlns:a16="http://schemas.microsoft.com/office/drawing/2014/main" id="{3932D08B-AEE8-442E-A058-9EC1A724DEBC}"/>
              </a:ext>
            </a:extLst>
          </p:cNvPr>
          <p:cNvPicPr>
            <a:picLocks noChangeAspect="1"/>
          </p:cNvPicPr>
          <p:nvPr/>
        </p:nvPicPr>
        <p:blipFill>
          <a:blip r:embed="rId5"/>
          <a:stretch>
            <a:fillRect/>
          </a:stretch>
        </p:blipFill>
        <p:spPr>
          <a:xfrm>
            <a:off x="5372487" y="2317897"/>
            <a:ext cx="3896194" cy="2761588"/>
          </a:xfrm>
          <a:prstGeom prst="rect">
            <a:avLst/>
          </a:prstGeom>
        </p:spPr>
      </p:pic>
      <p:pic>
        <p:nvPicPr>
          <p:cNvPr id="11" name="Picture 10">
            <a:extLst>
              <a:ext uri="{FF2B5EF4-FFF2-40B4-BE49-F238E27FC236}">
                <a16:creationId xmlns:a16="http://schemas.microsoft.com/office/drawing/2014/main" id="{773051DA-334D-4526-9B81-63D05142D52B}"/>
              </a:ext>
            </a:extLst>
          </p:cNvPr>
          <p:cNvPicPr>
            <a:picLocks noChangeAspect="1"/>
          </p:cNvPicPr>
          <p:nvPr/>
        </p:nvPicPr>
        <p:blipFill>
          <a:blip r:embed="rId6"/>
          <a:stretch>
            <a:fillRect/>
          </a:stretch>
        </p:blipFill>
        <p:spPr>
          <a:xfrm>
            <a:off x="9848899" y="2880823"/>
            <a:ext cx="4314825" cy="876300"/>
          </a:xfrm>
          <a:prstGeom prst="rect">
            <a:avLst/>
          </a:prstGeom>
        </p:spPr>
      </p:pic>
    </p:spTree>
    <p:extLst>
      <p:ext uri="{BB962C8B-B14F-4D97-AF65-F5344CB8AC3E}">
        <p14:creationId xmlns:p14="http://schemas.microsoft.com/office/powerpoint/2010/main" val="107617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9363-01A6-4610-9069-FC1B8FA01779}"/>
              </a:ext>
            </a:extLst>
          </p:cNvPr>
          <p:cNvSpPr>
            <a:spLocks noGrp="1"/>
          </p:cNvSpPr>
          <p:nvPr>
            <p:ph type="title"/>
          </p:nvPr>
        </p:nvSpPr>
        <p:spPr>
          <a:xfrm>
            <a:off x="2322573" y="104339"/>
            <a:ext cx="9984754" cy="1029730"/>
          </a:xfrm>
        </p:spPr>
        <p:txBody>
          <a:bodyPr/>
          <a:lstStyle/>
          <a:p>
            <a:r>
              <a:rPr lang="en-US" dirty="0"/>
              <a:t>Simple Linear Regression</a:t>
            </a:r>
            <a:br>
              <a:rPr lang="en-US" dirty="0"/>
            </a:br>
            <a:r>
              <a:rPr lang="en-US" sz="2160" i="1" dirty="0"/>
              <a:t>(One DV and One IV, Interpretation)</a:t>
            </a:r>
          </a:p>
        </p:txBody>
      </p:sp>
      <p:sp>
        <p:nvSpPr>
          <p:cNvPr id="12" name="TextBox 11">
            <a:extLst>
              <a:ext uri="{FF2B5EF4-FFF2-40B4-BE49-F238E27FC236}">
                <a16:creationId xmlns:a16="http://schemas.microsoft.com/office/drawing/2014/main" id="{978E6C02-4CDF-472B-A83F-D43E71CF39EC}"/>
              </a:ext>
            </a:extLst>
          </p:cNvPr>
          <p:cNvSpPr txBox="1"/>
          <p:nvPr/>
        </p:nvSpPr>
        <p:spPr>
          <a:xfrm>
            <a:off x="114049" y="6787345"/>
            <a:ext cx="14468993" cy="384721"/>
          </a:xfrm>
          <a:prstGeom prst="rect">
            <a:avLst/>
          </a:prstGeom>
          <a:noFill/>
        </p:spPr>
        <p:txBody>
          <a:bodyPr wrap="square" rtlCol="0">
            <a:spAutoFit/>
          </a:bodyPr>
          <a:lstStyle/>
          <a:p>
            <a:r>
              <a:rPr lang="en-US" sz="1900" dirty="0">
                <a:solidFill>
                  <a:srgbClr val="00B050"/>
                </a:solidFill>
              </a:rPr>
              <a:t>4. Our R</a:t>
            </a:r>
            <a:r>
              <a:rPr lang="en-US" sz="1900" baseline="30000" dirty="0">
                <a:solidFill>
                  <a:srgbClr val="00B050"/>
                </a:solidFill>
              </a:rPr>
              <a:t>2</a:t>
            </a:r>
            <a:r>
              <a:rPr lang="en-US" sz="1900" dirty="0">
                <a:solidFill>
                  <a:srgbClr val="00B050"/>
                </a:solidFill>
              </a:rPr>
              <a:t> value indicates that only about 8% of the variation in Earnings (outcome) is explained by the Tuition variable (predictor).</a:t>
            </a:r>
          </a:p>
        </p:txBody>
      </p:sp>
      <p:sp>
        <p:nvSpPr>
          <p:cNvPr id="13" name="TextBox 12">
            <a:extLst>
              <a:ext uri="{FF2B5EF4-FFF2-40B4-BE49-F238E27FC236}">
                <a16:creationId xmlns:a16="http://schemas.microsoft.com/office/drawing/2014/main" id="{AA96DEDE-5D60-437D-AFBB-D7C61DADD23D}"/>
              </a:ext>
            </a:extLst>
          </p:cNvPr>
          <p:cNvSpPr txBox="1"/>
          <p:nvPr/>
        </p:nvSpPr>
        <p:spPr>
          <a:xfrm>
            <a:off x="114050" y="7179519"/>
            <a:ext cx="14308282" cy="707886"/>
          </a:xfrm>
          <a:prstGeom prst="rect">
            <a:avLst/>
          </a:prstGeom>
          <a:solidFill>
            <a:schemeClr val="bg1"/>
          </a:solidFill>
        </p:spPr>
        <p:txBody>
          <a:bodyPr wrap="square" rtlCol="0">
            <a:spAutoFit/>
          </a:bodyPr>
          <a:lstStyle/>
          <a:p>
            <a:r>
              <a:rPr lang="en-US" sz="2000" dirty="0">
                <a:solidFill>
                  <a:srgbClr val="0070C0"/>
                </a:solidFill>
              </a:rPr>
              <a:t>5. However, the model is statistically significant (p&lt;0.05), indicating that it is still useful in describing the relationship between earnings and tuition price (there is a statistical association between earnings and tuition price).</a:t>
            </a:r>
          </a:p>
        </p:txBody>
      </p:sp>
      <p:pic>
        <p:nvPicPr>
          <p:cNvPr id="5" name="Picture 4">
            <a:extLst>
              <a:ext uri="{FF2B5EF4-FFF2-40B4-BE49-F238E27FC236}">
                <a16:creationId xmlns:a16="http://schemas.microsoft.com/office/drawing/2014/main" id="{ED23AE7D-C9A1-435A-BA2A-0332820CDCF9}"/>
              </a:ext>
            </a:extLst>
          </p:cNvPr>
          <p:cNvPicPr>
            <a:picLocks noChangeAspect="1"/>
          </p:cNvPicPr>
          <p:nvPr/>
        </p:nvPicPr>
        <p:blipFill>
          <a:blip r:embed="rId2"/>
          <a:stretch>
            <a:fillRect/>
          </a:stretch>
        </p:blipFill>
        <p:spPr>
          <a:xfrm>
            <a:off x="98446" y="1011973"/>
            <a:ext cx="4868410" cy="3279790"/>
          </a:xfrm>
          <a:prstGeom prst="rect">
            <a:avLst/>
          </a:prstGeom>
        </p:spPr>
      </p:pic>
      <p:sp>
        <p:nvSpPr>
          <p:cNvPr id="8" name="Rectangle 7">
            <a:extLst>
              <a:ext uri="{FF2B5EF4-FFF2-40B4-BE49-F238E27FC236}">
                <a16:creationId xmlns:a16="http://schemas.microsoft.com/office/drawing/2014/main" id="{5AC2EE7E-81FB-44AE-B448-061697A88B81}"/>
              </a:ext>
            </a:extLst>
          </p:cNvPr>
          <p:cNvSpPr/>
          <p:nvPr/>
        </p:nvSpPr>
        <p:spPr>
          <a:xfrm>
            <a:off x="2892834" y="4021825"/>
            <a:ext cx="1425172" cy="197004"/>
          </a:xfrm>
          <a:prstGeom prst="rect">
            <a:avLst/>
          </a:prstGeom>
          <a:solidFill>
            <a:srgbClr val="0070C0">
              <a:alpha val="3098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Rectangle 8">
            <a:extLst>
              <a:ext uri="{FF2B5EF4-FFF2-40B4-BE49-F238E27FC236}">
                <a16:creationId xmlns:a16="http://schemas.microsoft.com/office/drawing/2014/main" id="{AA5A08D6-EFC4-46CB-9A6C-508F63DDB073}"/>
              </a:ext>
            </a:extLst>
          </p:cNvPr>
          <p:cNvSpPr/>
          <p:nvPr/>
        </p:nvSpPr>
        <p:spPr>
          <a:xfrm>
            <a:off x="1674308" y="3848633"/>
            <a:ext cx="660925" cy="181129"/>
          </a:xfrm>
          <a:prstGeom prst="rect">
            <a:avLst/>
          </a:prstGeom>
          <a:solidFill>
            <a:srgbClr val="00B050">
              <a:alpha val="3098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0" name="Rectangle 9">
            <a:extLst>
              <a:ext uri="{FF2B5EF4-FFF2-40B4-BE49-F238E27FC236}">
                <a16:creationId xmlns:a16="http://schemas.microsoft.com/office/drawing/2014/main" id="{499F4515-2072-4448-A0F6-25330129AA12}"/>
              </a:ext>
            </a:extLst>
          </p:cNvPr>
          <p:cNvSpPr/>
          <p:nvPr/>
        </p:nvSpPr>
        <p:spPr>
          <a:xfrm>
            <a:off x="1998063" y="3678108"/>
            <a:ext cx="394287" cy="203304"/>
          </a:xfrm>
          <a:prstGeom prst="rect">
            <a:avLst/>
          </a:prstGeom>
          <a:solidFill>
            <a:srgbClr val="E5601F">
              <a:alpha val="3098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1" name="TextBox 10">
            <a:extLst>
              <a:ext uri="{FF2B5EF4-FFF2-40B4-BE49-F238E27FC236}">
                <a16:creationId xmlns:a16="http://schemas.microsoft.com/office/drawing/2014/main" id="{FFFEDE4F-45BE-4904-B445-1001A35662BB}"/>
              </a:ext>
            </a:extLst>
          </p:cNvPr>
          <p:cNvSpPr txBox="1"/>
          <p:nvPr/>
        </p:nvSpPr>
        <p:spPr>
          <a:xfrm>
            <a:off x="114300" y="6061282"/>
            <a:ext cx="14516100" cy="707886"/>
          </a:xfrm>
          <a:prstGeom prst="rect">
            <a:avLst/>
          </a:prstGeom>
          <a:noFill/>
        </p:spPr>
        <p:txBody>
          <a:bodyPr wrap="square" rtlCol="0">
            <a:spAutoFit/>
          </a:bodyPr>
          <a:lstStyle/>
          <a:p>
            <a:r>
              <a:rPr lang="en-US" sz="2000" dirty="0">
                <a:solidFill>
                  <a:srgbClr val="E5601F"/>
                </a:solidFill>
              </a:rPr>
              <a:t>3. Our RSE indicates the amount the DV will deviate from the true regression line. In our case, the mean earnings is ~$40,420 and RSE is $6,446 so the percentage error in our estimate is about 16%.</a:t>
            </a:r>
          </a:p>
        </p:txBody>
      </p:sp>
      <p:pic>
        <p:nvPicPr>
          <p:cNvPr id="18" name="Picture 17">
            <a:extLst>
              <a:ext uri="{FF2B5EF4-FFF2-40B4-BE49-F238E27FC236}">
                <a16:creationId xmlns:a16="http://schemas.microsoft.com/office/drawing/2014/main" id="{466D6511-D286-4DED-B07B-7078BA2CE6DB}"/>
              </a:ext>
            </a:extLst>
          </p:cNvPr>
          <p:cNvPicPr>
            <a:picLocks noChangeAspect="1"/>
          </p:cNvPicPr>
          <p:nvPr/>
        </p:nvPicPr>
        <p:blipFill>
          <a:blip r:embed="rId3"/>
          <a:stretch>
            <a:fillRect/>
          </a:stretch>
        </p:blipFill>
        <p:spPr>
          <a:xfrm>
            <a:off x="9817976" y="1562841"/>
            <a:ext cx="4765067" cy="1027597"/>
          </a:xfrm>
          <a:prstGeom prst="rect">
            <a:avLst/>
          </a:prstGeom>
        </p:spPr>
      </p:pic>
      <p:pic>
        <p:nvPicPr>
          <p:cNvPr id="19" name="Picture 18">
            <a:extLst>
              <a:ext uri="{FF2B5EF4-FFF2-40B4-BE49-F238E27FC236}">
                <a16:creationId xmlns:a16="http://schemas.microsoft.com/office/drawing/2014/main" id="{891AC5C3-E80C-4951-9CBA-00F3939B2822}"/>
              </a:ext>
            </a:extLst>
          </p:cNvPr>
          <p:cNvPicPr>
            <a:picLocks noChangeAspect="1"/>
          </p:cNvPicPr>
          <p:nvPr/>
        </p:nvPicPr>
        <p:blipFill>
          <a:blip r:embed="rId4"/>
          <a:stretch>
            <a:fillRect/>
          </a:stretch>
        </p:blipFill>
        <p:spPr>
          <a:xfrm>
            <a:off x="217958" y="4408084"/>
            <a:ext cx="3895725" cy="1552575"/>
          </a:xfrm>
          <a:prstGeom prst="rect">
            <a:avLst/>
          </a:prstGeom>
        </p:spPr>
      </p:pic>
      <p:pic>
        <p:nvPicPr>
          <p:cNvPr id="20" name="Picture 19">
            <a:extLst>
              <a:ext uri="{FF2B5EF4-FFF2-40B4-BE49-F238E27FC236}">
                <a16:creationId xmlns:a16="http://schemas.microsoft.com/office/drawing/2014/main" id="{DB59B6DD-25F6-48BB-A2D3-E4694E5E559C}"/>
              </a:ext>
            </a:extLst>
          </p:cNvPr>
          <p:cNvPicPr>
            <a:picLocks noChangeAspect="1"/>
          </p:cNvPicPr>
          <p:nvPr/>
        </p:nvPicPr>
        <p:blipFill>
          <a:blip r:embed="rId5"/>
          <a:stretch>
            <a:fillRect/>
          </a:stretch>
        </p:blipFill>
        <p:spPr>
          <a:xfrm>
            <a:off x="5372487" y="2317897"/>
            <a:ext cx="3896194" cy="2761588"/>
          </a:xfrm>
          <a:prstGeom prst="rect">
            <a:avLst/>
          </a:prstGeom>
        </p:spPr>
      </p:pic>
      <p:pic>
        <p:nvPicPr>
          <p:cNvPr id="21" name="Picture 20">
            <a:extLst>
              <a:ext uri="{FF2B5EF4-FFF2-40B4-BE49-F238E27FC236}">
                <a16:creationId xmlns:a16="http://schemas.microsoft.com/office/drawing/2014/main" id="{E3767E69-ED77-4352-92CB-4BADB13CA31E}"/>
              </a:ext>
            </a:extLst>
          </p:cNvPr>
          <p:cNvPicPr>
            <a:picLocks noChangeAspect="1"/>
          </p:cNvPicPr>
          <p:nvPr/>
        </p:nvPicPr>
        <p:blipFill>
          <a:blip r:embed="rId6"/>
          <a:stretch>
            <a:fillRect/>
          </a:stretch>
        </p:blipFill>
        <p:spPr>
          <a:xfrm>
            <a:off x="9848899" y="2880823"/>
            <a:ext cx="4314825" cy="876300"/>
          </a:xfrm>
          <a:prstGeom prst="rect">
            <a:avLst/>
          </a:prstGeom>
        </p:spPr>
      </p:pic>
    </p:spTree>
    <p:extLst>
      <p:ext uri="{BB962C8B-B14F-4D97-AF65-F5344CB8AC3E}">
        <p14:creationId xmlns:p14="http://schemas.microsoft.com/office/powerpoint/2010/main" val="78521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8" grpId="0" animBg="1"/>
      <p:bldP spid="9"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9363-01A6-4610-9069-FC1B8FA01779}"/>
              </a:ext>
            </a:extLst>
          </p:cNvPr>
          <p:cNvSpPr>
            <a:spLocks noGrp="1"/>
          </p:cNvSpPr>
          <p:nvPr>
            <p:ph type="title"/>
          </p:nvPr>
        </p:nvSpPr>
        <p:spPr/>
        <p:txBody>
          <a:bodyPr/>
          <a:lstStyle/>
          <a:p>
            <a:r>
              <a:rPr lang="en-US" dirty="0"/>
              <a:t>Simple Linear Regression</a:t>
            </a:r>
            <a:br>
              <a:rPr lang="en-US" dirty="0"/>
            </a:br>
            <a:r>
              <a:rPr lang="en-US" sz="2160" i="1" dirty="0"/>
              <a:t>(Prediction – 2 ways)</a:t>
            </a:r>
          </a:p>
        </p:txBody>
      </p:sp>
      <p:pic>
        <p:nvPicPr>
          <p:cNvPr id="5" name="Picture 4">
            <a:extLst>
              <a:ext uri="{FF2B5EF4-FFF2-40B4-BE49-F238E27FC236}">
                <a16:creationId xmlns:a16="http://schemas.microsoft.com/office/drawing/2014/main" id="{6EDA818A-3D0E-4681-AE69-A6AEB011279F}"/>
              </a:ext>
            </a:extLst>
          </p:cNvPr>
          <p:cNvPicPr>
            <a:picLocks noChangeAspect="1"/>
          </p:cNvPicPr>
          <p:nvPr/>
        </p:nvPicPr>
        <p:blipFill>
          <a:blip r:embed="rId2"/>
          <a:stretch>
            <a:fillRect/>
          </a:stretch>
        </p:blipFill>
        <p:spPr>
          <a:xfrm>
            <a:off x="2322577" y="1514493"/>
            <a:ext cx="5692981" cy="3653575"/>
          </a:xfrm>
          <a:prstGeom prst="rect">
            <a:avLst/>
          </a:prstGeom>
        </p:spPr>
      </p:pic>
      <p:sp>
        <p:nvSpPr>
          <p:cNvPr id="6" name="TextBox 5">
            <a:extLst>
              <a:ext uri="{FF2B5EF4-FFF2-40B4-BE49-F238E27FC236}">
                <a16:creationId xmlns:a16="http://schemas.microsoft.com/office/drawing/2014/main" id="{5011F07D-A59D-4C56-8085-D73D15AFE6A9}"/>
              </a:ext>
            </a:extLst>
          </p:cNvPr>
          <p:cNvSpPr txBox="1"/>
          <p:nvPr/>
        </p:nvSpPr>
        <p:spPr>
          <a:xfrm>
            <a:off x="7655111" y="3027509"/>
            <a:ext cx="6237534" cy="498598"/>
          </a:xfrm>
          <a:prstGeom prst="rect">
            <a:avLst/>
          </a:prstGeom>
          <a:noFill/>
          <a:ln>
            <a:solidFill>
              <a:schemeClr val="tx1"/>
            </a:solidFill>
          </a:ln>
        </p:spPr>
        <p:txBody>
          <a:bodyPr wrap="square" rtlCol="0">
            <a:spAutoFit/>
          </a:bodyPr>
          <a:lstStyle/>
          <a:p>
            <a:pPr algn="ctr"/>
            <a:r>
              <a:rPr lang="en-US" sz="2640" dirty="0">
                <a:solidFill>
                  <a:srgbClr val="00B050"/>
                </a:solidFill>
              </a:rPr>
              <a:t>Earnings = 40,420 + (0.1227 * Price)</a:t>
            </a:r>
          </a:p>
        </p:txBody>
      </p:sp>
      <p:sp>
        <p:nvSpPr>
          <p:cNvPr id="7" name="TextBox 6">
            <a:extLst>
              <a:ext uri="{FF2B5EF4-FFF2-40B4-BE49-F238E27FC236}">
                <a16:creationId xmlns:a16="http://schemas.microsoft.com/office/drawing/2014/main" id="{714CFF4E-3F42-4010-82D1-3979A252B2E7}"/>
              </a:ext>
            </a:extLst>
          </p:cNvPr>
          <p:cNvSpPr txBox="1"/>
          <p:nvPr/>
        </p:nvSpPr>
        <p:spPr>
          <a:xfrm>
            <a:off x="8463808" y="2061638"/>
            <a:ext cx="3374983" cy="535531"/>
          </a:xfrm>
          <a:prstGeom prst="rect">
            <a:avLst/>
          </a:prstGeom>
          <a:noFill/>
          <a:ln>
            <a:solidFill>
              <a:schemeClr val="tx1"/>
            </a:solidFill>
          </a:ln>
        </p:spPr>
        <p:txBody>
          <a:bodyPr wrap="square" rtlCol="0">
            <a:spAutoFit/>
          </a:bodyPr>
          <a:lstStyle/>
          <a:p>
            <a:pPr algn="ctr"/>
            <a:r>
              <a:rPr lang="en-US" sz="2880" dirty="0">
                <a:solidFill>
                  <a:srgbClr val="FF0000"/>
                </a:solidFill>
              </a:rPr>
              <a:t>y = </a:t>
            </a:r>
            <a:r>
              <a:rPr lang="el-GR" sz="2880" dirty="0">
                <a:solidFill>
                  <a:srgbClr val="FF0000"/>
                </a:solidFill>
              </a:rPr>
              <a:t>β</a:t>
            </a:r>
            <a:r>
              <a:rPr lang="en-US" sz="2880" baseline="-25000" dirty="0">
                <a:solidFill>
                  <a:srgbClr val="FF0000"/>
                </a:solidFill>
              </a:rPr>
              <a:t>0 </a:t>
            </a:r>
            <a:r>
              <a:rPr lang="en-US" sz="2880" dirty="0">
                <a:solidFill>
                  <a:srgbClr val="FF0000"/>
                </a:solidFill>
              </a:rPr>
              <a:t>+ </a:t>
            </a:r>
            <a:r>
              <a:rPr lang="el-GR" sz="2880" dirty="0">
                <a:solidFill>
                  <a:srgbClr val="FF0000"/>
                </a:solidFill>
              </a:rPr>
              <a:t>β</a:t>
            </a:r>
            <a:r>
              <a:rPr lang="en-US" sz="2880" baseline="-25000" dirty="0">
                <a:solidFill>
                  <a:srgbClr val="FF0000"/>
                </a:solidFill>
              </a:rPr>
              <a:t>1 </a:t>
            </a:r>
            <a:r>
              <a:rPr lang="en-US" sz="2880" dirty="0">
                <a:solidFill>
                  <a:srgbClr val="FF0000"/>
                </a:solidFill>
              </a:rPr>
              <a:t>x</a:t>
            </a:r>
            <a:r>
              <a:rPr lang="en-US" sz="2880" baseline="-25000" dirty="0">
                <a:solidFill>
                  <a:srgbClr val="FF0000"/>
                </a:solidFill>
              </a:rPr>
              <a:t>1</a:t>
            </a:r>
            <a:r>
              <a:rPr lang="en-US" sz="2880" dirty="0">
                <a:solidFill>
                  <a:srgbClr val="FF0000"/>
                </a:solidFill>
              </a:rPr>
              <a:t> </a:t>
            </a:r>
          </a:p>
        </p:txBody>
      </p:sp>
      <p:sp>
        <p:nvSpPr>
          <p:cNvPr id="8" name="TextBox 7">
            <a:extLst>
              <a:ext uri="{FF2B5EF4-FFF2-40B4-BE49-F238E27FC236}">
                <a16:creationId xmlns:a16="http://schemas.microsoft.com/office/drawing/2014/main" id="{6325C801-051B-4FA4-92C5-4EF173F657DB}"/>
              </a:ext>
            </a:extLst>
          </p:cNvPr>
          <p:cNvSpPr txBox="1"/>
          <p:nvPr/>
        </p:nvSpPr>
        <p:spPr>
          <a:xfrm>
            <a:off x="768927" y="5819710"/>
            <a:ext cx="14121246" cy="523220"/>
          </a:xfrm>
          <a:prstGeom prst="rect">
            <a:avLst/>
          </a:prstGeom>
          <a:noFill/>
        </p:spPr>
        <p:txBody>
          <a:bodyPr wrap="square" rtlCol="0">
            <a:spAutoFit/>
          </a:bodyPr>
          <a:lstStyle/>
          <a:p>
            <a:r>
              <a:rPr lang="en-US" sz="2800" dirty="0"/>
              <a:t>Given the price of the school is $55,000, what is the expected earnings at 5 years?</a:t>
            </a:r>
          </a:p>
        </p:txBody>
      </p:sp>
      <p:sp>
        <p:nvSpPr>
          <p:cNvPr id="9" name="TextBox 8">
            <a:extLst>
              <a:ext uri="{FF2B5EF4-FFF2-40B4-BE49-F238E27FC236}">
                <a16:creationId xmlns:a16="http://schemas.microsoft.com/office/drawing/2014/main" id="{0488BD63-4F61-42C9-8EEB-75A1953C7C1D}"/>
              </a:ext>
            </a:extLst>
          </p:cNvPr>
          <p:cNvSpPr txBox="1"/>
          <p:nvPr/>
        </p:nvSpPr>
        <p:spPr>
          <a:xfrm>
            <a:off x="3819991" y="6394710"/>
            <a:ext cx="6989758" cy="498598"/>
          </a:xfrm>
          <a:prstGeom prst="rect">
            <a:avLst/>
          </a:prstGeom>
          <a:noFill/>
        </p:spPr>
        <p:txBody>
          <a:bodyPr wrap="square" rtlCol="0">
            <a:spAutoFit/>
          </a:bodyPr>
          <a:lstStyle/>
          <a:p>
            <a:pPr algn="ctr"/>
            <a:r>
              <a:rPr lang="en-US" sz="2640" dirty="0">
                <a:solidFill>
                  <a:srgbClr val="00B050"/>
                </a:solidFill>
              </a:rPr>
              <a:t>Earnings = 40,420 + (0.1227 * </a:t>
            </a:r>
            <a:r>
              <a:rPr lang="en-US" sz="2640" dirty="0">
                <a:solidFill>
                  <a:srgbClr val="0070C0"/>
                </a:solidFill>
              </a:rPr>
              <a:t>55,000</a:t>
            </a:r>
            <a:r>
              <a:rPr lang="en-US" sz="2640" dirty="0">
                <a:solidFill>
                  <a:srgbClr val="00B050"/>
                </a:solidFill>
              </a:rPr>
              <a:t>)</a:t>
            </a:r>
          </a:p>
        </p:txBody>
      </p:sp>
      <p:sp>
        <p:nvSpPr>
          <p:cNvPr id="10" name="TextBox 9">
            <a:extLst>
              <a:ext uri="{FF2B5EF4-FFF2-40B4-BE49-F238E27FC236}">
                <a16:creationId xmlns:a16="http://schemas.microsoft.com/office/drawing/2014/main" id="{006F7383-DB55-4550-8658-35CB3328E9E8}"/>
              </a:ext>
            </a:extLst>
          </p:cNvPr>
          <p:cNvSpPr txBox="1"/>
          <p:nvPr/>
        </p:nvSpPr>
        <p:spPr>
          <a:xfrm>
            <a:off x="4756899" y="6996868"/>
            <a:ext cx="5043865" cy="904863"/>
          </a:xfrm>
          <a:prstGeom prst="rect">
            <a:avLst/>
          </a:prstGeom>
          <a:noFill/>
        </p:spPr>
        <p:txBody>
          <a:bodyPr wrap="square" rtlCol="0">
            <a:spAutoFit/>
          </a:bodyPr>
          <a:lstStyle/>
          <a:p>
            <a:pPr algn="ctr"/>
            <a:r>
              <a:rPr lang="en-US" sz="2640" dirty="0">
                <a:solidFill>
                  <a:srgbClr val="00B050"/>
                </a:solidFill>
              </a:rPr>
              <a:t>Earnings = </a:t>
            </a:r>
            <a:r>
              <a:rPr lang="en-US" sz="2640" dirty="0">
                <a:solidFill>
                  <a:srgbClr val="0070C0"/>
                </a:solidFill>
              </a:rPr>
              <a:t>$47,169</a:t>
            </a:r>
          </a:p>
          <a:p>
            <a:pPr algn="ctr"/>
            <a:endParaRPr lang="en-US" sz="2640" dirty="0"/>
          </a:p>
        </p:txBody>
      </p:sp>
      <p:cxnSp>
        <p:nvCxnSpPr>
          <p:cNvPr id="4" name="Straight Connector 3">
            <a:extLst>
              <a:ext uri="{FF2B5EF4-FFF2-40B4-BE49-F238E27FC236}">
                <a16:creationId xmlns:a16="http://schemas.microsoft.com/office/drawing/2014/main" id="{2D3A5E82-7BD8-447C-93AD-51FDB98F8C44}"/>
              </a:ext>
            </a:extLst>
          </p:cNvPr>
          <p:cNvCxnSpPr/>
          <p:nvPr/>
        </p:nvCxnSpPr>
        <p:spPr>
          <a:xfrm>
            <a:off x="2434442" y="3906982"/>
            <a:ext cx="1840675" cy="0"/>
          </a:xfrm>
          <a:prstGeom prst="line">
            <a:avLst/>
          </a:prstGeom>
          <a:ln w="28575" cmpd="sng">
            <a:solidFill>
              <a:srgbClr val="BA309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382D20E-2107-4A30-B2B7-85515FCF5FDF}"/>
              </a:ext>
            </a:extLst>
          </p:cNvPr>
          <p:cNvCxnSpPr>
            <a:cxnSpLocks/>
          </p:cNvCxnSpPr>
          <p:nvPr/>
        </p:nvCxnSpPr>
        <p:spPr>
          <a:xfrm>
            <a:off x="9619014" y="3478607"/>
            <a:ext cx="1314862" cy="0"/>
          </a:xfrm>
          <a:prstGeom prst="line">
            <a:avLst/>
          </a:prstGeom>
          <a:ln w="28575" cmpd="sng">
            <a:solidFill>
              <a:srgbClr val="BA309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38C2310-E363-4FC2-A9A2-3D4A77891930}"/>
              </a:ext>
            </a:extLst>
          </p:cNvPr>
          <p:cNvCxnSpPr/>
          <p:nvPr/>
        </p:nvCxnSpPr>
        <p:spPr>
          <a:xfrm>
            <a:off x="2417577" y="4089070"/>
            <a:ext cx="1840675" cy="0"/>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4F0EA96E-E383-4F91-A6CD-52A3E2E7E4BD}"/>
              </a:ext>
            </a:extLst>
          </p:cNvPr>
          <p:cNvCxnSpPr>
            <a:cxnSpLocks/>
          </p:cNvCxnSpPr>
          <p:nvPr/>
        </p:nvCxnSpPr>
        <p:spPr>
          <a:xfrm>
            <a:off x="11258783" y="3467847"/>
            <a:ext cx="1160016" cy="0"/>
          </a:xfrm>
          <a:prstGeom prst="line">
            <a:avLst/>
          </a:prstGeom>
          <a:ln w="28575"/>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06011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5B6A-F7A0-4001-A592-9D9385EFCBA3}"/>
              </a:ext>
            </a:extLst>
          </p:cNvPr>
          <p:cNvSpPr>
            <a:spLocks noGrp="1"/>
          </p:cNvSpPr>
          <p:nvPr>
            <p:ph type="title"/>
          </p:nvPr>
        </p:nvSpPr>
        <p:spPr/>
        <p:txBody>
          <a:bodyPr/>
          <a:lstStyle/>
          <a:p>
            <a:r>
              <a:rPr lang="en-US" dirty="0"/>
              <a:t>Simple Linear Regression</a:t>
            </a:r>
            <a:br>
              <a:rPr lang="en-US" dirty="0"/>
            </a:br>
            <a:r>
              <a:rPr lang="en-US" sz="2160" i="1" dirty="0"/>
              <a:t>(Prediction – 2 ways)</a:t>
            </a:r>
            <a:endParaRPr lang="en-US" dirty="0"/>
          </a:p>
        </p:txBody>
      </p:sp>
      <p:pic>
        <p:nvPicPr>
          <p:cNvPr id="5" name="Picture 4">
            <a:extLst>
              <a:ext uri="{FF2B5EF4-FFF2-40B4-BE49-F238E27FC236}">
                <a16:creationId xmlns:a16="http://schemas.microsoft.com/office/drawing/2014/main" id="{43E7F34A-BBEA-4977-9AB9-37C939CBC791}"/>
              </a:ext>
            </a:extLst>
          </p:cNvPr>
          <p:cNvPicPr>
            <a:picLocks noChangeAspect="1"/>
          </p:cNvPicPr>
          <p:nvPr/>
        </p:nvPicPr>
        <p:blipFill>
          <a:blip r:embed="rId2"/>
          <a:stretch>
            <a:fillRect/>
          </a:stretch>
        </p:blipFill>
        <p:spPr>
          <a:xfrm>
            <a:off x="3761508" y="1430355"/>
            <a:ext cx="5568769" cy="443189"/>
          </a:xfrm>
          <a:prstGeom prst="rect">
            <a:avLst/>
          </a:prstGeom>
        </p:spPr>
      </p:pic>
      <p:grpSp>
        <p:nvGrpSpPr>
          <p:cNvPr id="3" name="Group 2">
            <a:extLst>
              <a:ext uri="{FF2B5EF4-FFF2-40B4-BE49-F238E27FC236}">
                <a16:creationId xmlns:a16="http://schemas.microsoft.com/office/drawing/2014/main" id="{8FE9EBDF-FC2B-4893-B0EF-071CCD7C764C}"/>
              </a:ext>
            </a:extLst>
          </p:cNvPr>
          <p:cNvGrpSpPr/>
          <p:nvPr/>
        </p:nvGrpSpPr>
        <p:grpSpPr>
          <a:xfrm>
            <a:off x="3858311" y="2677534"/>
            <a:ext cx="7246848" cy="4869124"/>
            <a:chOff x="3858311" y="2334634"/>
            <a:chExt cx="7246848" cy="4869124"/>
          </a:xfrm>
        </p:grpSpPr>
        <p:pic>
          <p:nvPicPr>
            <p:cNvPr id="6" name="Picture 5">
              <a:extLst>
                <a:ext uri="{FF2B5EF4-FFF2-40B4-BE49-F238E27FC236}">
                  <a16:creationId xmlns:a16="http://schemas.microsoft.com/office/drawing/2014/main" id="{3FD1AAB0-CCE6-4EF6-BBCD-2024ED9A79A8}"/>
                </a:ext>
              </a:extLst>
            </p:cNvPr>
            <p:cNvPicPr>
              <a:picLocks noChangeAspect="1"/>
            </p:cNvPicPr>
            <p:nvPr/>
          </p:nvPicPr>
          <p:blipFill>
            <a:blip r:embed="rId3"/>
            <a:stretch>
              <a:fillRect/>
            </a:stretch>
          </p:blipFill>
          <p:spPr>
            <a:xfrm>
              <a:off x="3858311" y="2334634"/>
              <a:ext cx="7246848" cy="4869124"/>
            </a:xfrm>
            <a:prstGeom prst="rect">
              <a:avLst/>
            </a:prstGeom>
          </p:spPr>
        </p:pic>
        <p:sp>
          <p:nvSpPr>
            <p:cNvPr id="7" name="Rectangle 6">
              <a:extLst>
                <a:ext uri="{FF2B5EF4-FFF2-40B4-BE49-F238E27FC236}">
                  <a16:creationId xmlns:a16="http://schemas.microsoft.com/office/drawing/2014/main" id="{1589F0FE-590A-43F2-90E8-6A2EE7F7F1F0}"/>
                </a:ext>
              </a:extLst>
            </p:cNvPr>
            <p:cNvSpPr/>
            <p:nvPr/>
          </p:nvSpPr>
          <p:spPr>
            <a:xfrm>
              <a:off x="3913632" y="2446935"/>
              <a:ext cx="603504" cy="4696358"/>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8" name="Rectangle 7">
              <a:extLst>
                <a:ext uri="{FF2B5EF4-FFF2-40B4-BE49-F238E27FC236}">
                  <a16:creationId xmlns:a16="http://schemas.microsoft.com/office/drawing/2014/main" id="{BDDFB0D7-984E-4713-80DA-A4B1F0598995}"/>
                </a:ext>
              </a:extLst>
            </p:cNvPr>
            <p:cNvSpPr/>
            <p:nvPr/>
          </p:nvSpPr>
          <p:spPr>
            <a:xfrm>
              <a:off x="5709514" y="2474481"/>
              <a:ext cx="603504" cy="4696358"/>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Rectangle 8">
              <a:extLst>
                <a:ext uri="{FF2B5EF4-FFF2-40B4-BE49-F238E27FC236}">
                  <a16:creationId xmlns:a16="http://schemas.microsoft.com/office/drawing/2014/main" id="{95866820-E352-424B-8455-F17D0B92FAF0}"/>
                </a:ext>
              </a:extLst>
            </p:cNvPr>
            <p:cNvSpPr/>
            <p:nvPr/>
          </p:nvSpPr>
          <p:spPr>
            <a:xfrm>
              <a:off x="9648749" y="2474481"/>
              <a:ext cx="1353312" cy="4696358"/>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pic>
        <p:nvPicPr>
          <p:cNvPr id="4" name="Picture 3">
            <a:extLst>
              <a:ext uri="{FF2B5EF4-FFF2-40B4-BE49-F238E27FC236}">
                <a16:creationId xmlns:a16="http://schemas.microsoft.com/office/drawing/2014/main" id="{A7A1F010-FDCA-443C-971E-CAD1FC4F52FC}"/>
              </a:ext>
            </a:extLst>
          </p:cNvPr>
          <p:cNvPicPr>
            <a:picLocks noChangeAspect="1"/>
          </p:cNvPicPr>
          <p:nvPr/>
        </p:nvPicPr>
        <p:blipFill>
          <a:blip r:embed="rId4"/>
          <a:stretch>
            <a:fillRect/>
          </a:stretch>
        </p:blipFill>
        <p:spPr>
          <a:xfrm>
            <a:off x="3761508" y="2013391"/>
            <a:ext cx="4133850" cy="504825"/>
          </a:xfrm>
          <a:prstGeom prst="rect">
            <a:avLst/>
          </a:prstGeom>
        </p:spPr>
      </p:pic>
    </p:spTree>
    <p:extLst>
      <p:ext uri="{BB962C8B-B14F-4D97-AF65-F5344CB8AC3E}">
        <p14:creationId xmlns:p14="http://schemas.microsoft.com/office/powerpoint/2010/main" val="294193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5B6A-F7A0-4001-A592-9D9385EFCBA3}"/>
              </a:ext>
            </a:extLst>
          </p:cNvPr>
          <p:cNvSpPr>
            <a:spLocks noGrp="1"/>
          </p:cNvSpPr>
          <p:nvPr>
            <p:ph type="title"/>
          </p:nvPr>
        </p:nvSpPr>
        <p:spPr/>
        <p:txBody>
          <a:bodyPr/>
          <a:lstStyle/>
          <a:p>
            <a:r>
              <a:rPr lang="en-US" dirty="0"/>
              <a:t>Simple Linear Regression</a:t>
            </a:r>
            <a:br>
              <a:rPr lang="en-US" dirty="0"/>
            </a:br>
            <a:r>
              <a:rPr lang="en-US" sz="2160" i="1" dirty="0"/>
              <a:t>(Predication Accuracy – Train/Test)</a:t>
            </a:r>
            <a:endParaRPr lang="en-US" dirty="0"/>
          </a:p>
        </p:txBody>
      </p:sp>
      <p:pic>
        <p:nvPicPr>
          <p:cNvPr id="6" name="Picture 5">
            <a:extLst>
              <a:ext uri="{FF2B5EF4-FFF2-40B4-BE49-F238E27FC236}">
                <a16:creationId xmlns:a16="http://schemas.microsoft.com/office/drawing/2014/main" id="{C300C374-4C4C-44B4-BEF4-2C85E8840F91}"/>
              </a:ext>
            </a:extLst>
          </p:cNvPr>
          <p:cNvPicPr>
            <a:picLocks noChangeAspect="1"/>
          </p:cNvPicPr>
          <p:nvPr/>
        </p:nvPicPr>
        <p:blipFill>
          <a:blip r:embed="rId2"/>
          <a:stretch>
            <a:fillRect/>
          </a:stretch>
        </p:blipFill>
        <p:spPr>
          <a:xfrm>
            <a:off x="8108161" y="1847703"/>
            <a:ext cx="6372225" cy="2038350"/>
          </a:xfrm>
          <a:prstGeom prst="rect">
            <a:avLst/>
          </a:prstGeom>
        </p:spPr>
      </p:pic>
      <p:pic>
        <p:nvPicPr>
          <p:cNvPr id="7" name="Picture 6">
            <a:extLst>
              <a:ext uri="{FF2B5EF4-FFF2-40B4-BE49-F238E27FC236}">
                <a16:creationId xmlns:a16="http://schemas.microsoft.com/office/drawing/2014/main" id="{E3ED14B1-1E34-4F83-B32B-3C6E67C944EB}"/>
              </a:ext>
            </a:extLst>
          </p:cNvPr>
          <p:cNvPicPr>
            <a:picLocks noChangeAspect="1"/>
          </p:cNvPicPr>
          <p:nvPr/>
        </p:nvPicPr>
        <p:blipFill>
          <a:blip r:embed="rId3"/>
          <a:stretch>
            <a:fillRect/>
          </a:stretch>
        </p:blipFill>
        <p:spPr>
          <a:xfrm>
            <a:off x="1078490" y="4725266"/>
            <a:ext cx="4703531" cy="781917"/>
          </a:xfrm>
          <a:prstGeom prst="rect">
            <a:avLst/>
          </a:prstGeom>
        </p:spPr>
      </p:pic>
      <p:pic>
        <p:nvPicPr>
          <p:cNvPr id="8" name="Picture 7">
            <a:extLst>
              <a:ext uri="{FF2B5EF4-FFF2-40B4-BE49-F238E27FC236}">
                <a16:creationId xmlns:a16="http://schemas.microsoft.com/office/drawing/2014/main" id="{1F172275-4F2C-41ED-8693-5EADDC7CC105}"/>
              </a:ext>
            </a:extLst>
          </p:cNvPr>
          <p:cNvPicPr>
            <a:picLocks noChangeAspect="1"/>
          </p:cNvPicPr>
          <p:nvPr/>
        </p:nvPicPr>
        <p:blipFill>
          <a:blip r:embed="rId4"/>
          <a:stretch>
            <a:fillRect/>
          </a:stretch>
        </p:blipFill>
        <p:spPr>
          <a:xfrm>
            <a:off x="8108161" y="4725266"/>
            <a:ext cx="3830836" cy="619125"/>
          </a:xfrm>
          <a:prstGeom prst="rect">
            <a:avLst/>
          </a:prstGeom>
        </p:spPr>
      </p:pic>
      <p:pic>
        <p:nvPicPr>
          <p:cNvPr id="9" name="Picture 8">
            <a:extLst>
              <a:ext uri="{FF2B5EF4-FFF2-40B4-BE49-F238E27FC236}">
                <a16:creationId xmlns:a16="http://schemas.microsoft.com/office/drawing/2014/main" id="{B1E52FB1-29D9-4DDE-BF3F-DF368A111923}"/>
              </a:ext>
            </a:extLst>
          </p:cNvPr>
          <p:cNvPicPr>
            <a:picLocks noChangeAspect="1"/>
          </p:cNvPicPr>
          <p:nvPr/>
        </p:nvPicPr>
        <p:blipFill>
          <a:blip r:embed="rId5"/>
          <a:stretch>
            <a:fillRect/>
          </a:stretch>
        </p:blipFill>
        <p:spPr>
          <a:xfrm>
            <a:off x="145261" y="1745310"/>
            <a:ext cx="7962900" cy="2552700"/>
          </a:xfrm>
          <a:prstGeom prst="rect">
            <a:avLst/>
          </a:prstGeom>
        </p:spPr>
      </p:pic>
    </p:spTree>
    <p:extLst>
      <p:ext uri="{BB962C8B-B14F-4D97-AF65-F5344CB8AC3E}">
        <p14:creationId xmlns:p14="http://schemas.microsoft.com/office/powerpoint/2010/main" val="92853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5B6A-F7A0-4001-A592-9D9385EFCBA3}"/>
              </a:ext>
            </a:extLst>
          </p:cNvPr>
          <p:cNvSpPr>
            <a:spLocks noGrp="1"/>
          </p:cNvSpPr>
          <p:nvPr>
            <p:ph type="title"/>
          </p:nvPr>
        </p:nvSpPr>
        <p:spPr/>
        <p:txBody>
          <a:bodyPr/>
          <a:lstStyle/>
          <a:p>
            <a:r>
              <a:rPr lang="en-US" dirty="0"/>
              <a:t>Simple Linear Regression</a:t>
            </a:r>
            <a:br>
              <a:rPr lang="en-US" dirty="0"/>
            </a:br>
            <a:r>
              <a:rPr lang="en-US" sz="2160" i="1" dirty="0"/>
              <a:t>(Predication Accuracy – Train/Test)</a:t>
            </a:r>
            <a:endParaRPr lang="en-US" dirty="0"/>
          </a:p>
        </p:txBody>
      </p:sp>
      <p:pic>
        <p:nvPicPr>
          <p:cNvPr id="3" name="Picture 2">
            <a:extLst>
              <a:ext uri="{FF2B5EF4-FFF2-40B4-BE49-F238E27FC236}">
                <a16:creationId xmlns:a16="http://schemas.microsoft.com/office/drawing/2014/main" id="{99B3C848-91DD-416F-84C7-2D59C8DA01AF}"/>
              </a:ext>
            </a:extLst>
          </p:cNvPr>
          <p:cNvPicPr>
            <a:picLocks noChangeAspect="1"/>
          </p:cNvPicPr>
          <p:nvPr/>
        </p:nvPicPr>
        <p:blipFill>
          <a:blip r:embed="rId2"/>
          <a:stretch>
            <a:fillRect/>
          </a:stretch>
        </p:blipFill>
        <p:spPr>
          <a:xfrm>
            <a:off x="178038" y="1714463"/>
            <a:ext cx="8441935" cy="1029730"/>
          </a:xfrm>
          <a:prstGeom prst="rect">
            <a:avLst/>
          </a:prstGeom>
        </p:spPr>
      </p:pic>
      <p:pic>
        <p:nvPicPr>
          <p:cNvPr id="4" name="Picture 3">
            <a:extLst>
              <a:ext uri="{FF2B5EF4-FFF2-40B4-BE49-F238E27FC236}">
                <a16:creationId xmlns:a16="http://schemas.microsoft.com/office/drawing/2014/main" id="{1313D2BA-DFFE-4954-B9BC-B7A0D8CF906B}"/>
              </a:ext>
            </a:extLst>
          </p:cNvPr>
          <p:cNvPicPr>
            <a:picLocks noChangeAspect="1"/>
          </p:cNvPicPr>
          <p:nvPr/>
        </p:nvPicPr>
        <p:blipFill>
          <a:blip r:embed="rId3"/>
          <a:stretch>
            <a:fillRect/>
          </a:stretch>
        </p:blipFill>
        <p:spPr>
          <a:xfrm>
            <a:off x="2027619" y="4114800"/>
            <a:ext cx="2960370" cy="1383030"/>
          </a:xfrm>
          <a:prstGeom prst="rect">
            <a:avLst/>
          </a:prstGeom>
        </p:spPr>
      </p:pic>
      <p:sp>
        <p:nvSpPr>
          <p:cNvPr id="14" name="Rectangle 13">
            <a:extLst>
              <a:ext uri="{FF2B5EF4-FFF2-40B4-BE49-F238E27FC236}">
                <a16:creationId xmlns:a16="http://schemas.microsoft.com/office/drawing/2014/main" id="{211B4E12-1FBB-4CED-8C41-02B9A6EA5DB5}"/>
              </a:ext>
            </a:extLst>
          </p:cNvPr>
          <p:cNvSpPr/>
          <p:nvPr/>
        </p:nvSpPr>
        <p:spPr>
          <a:xfrm>
            <a:off x="2892247" y="5077877"/>
            <a:ext cx="833933" cy="399672"/>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pic>
        <p:nvPicPr>
          <p:cNvPr id="5" name="Picture 4">
            <a:extLst>
              <a:ext uri="{FF2B5EF4-FFF2-40B4-BE49-F238E27FC236}">
                <a16:creationId xmlns:a16="http://schemas.microsoft.com/office/drawing/2014/main" id="{32848C97-8A1F-4190-95D6-3E58ABD76EDD}"/>
              </a:ext>
            </a:extLst>
          </p:cNvPr>
          <p:cNvPicPr>
            <a:picLocks noChangeAspect="1"/>
          </p:cNvPicPr>
          <p:nvPr/>
        </p:nvPicPr>
        <p:blipFill>
          <a:blip r:embed="rId4"/>
          <a:stretch>
            <a:fillRect/>
          </a:stretch>
        </p:blipFill>
        <p:spPr>
          <a:xfrm>
            <a:off x="5738316" y="3451801"/>
            <a:ext cx="4868003" cy="3376842"/>
          </a:xfrm>
          <a:prstGeom prst="rect">
            <a:avLst/>
          </a:prstGeom>
        </p:spPr>
      </p:pic>
      <p:pic>
        <p:nvPicPr>
          <p:cNvPr id="6" name="Picture 5">
            <a:extLst>
              <a:ext uri="{FF2B5EF4-FFF2-40B4-BE49-F238E27FC236}">
                <a16:creationId xmlns:a16="http://schemas.microsoft.com/office/drawing/2014/main" id="{5AE66D1B-4E21-4BAF-8A8B-222C3F6D7E9E}"/>
              </a:ext>
            </a:extLst>
          </p:cNvPr>
          <p:cNvPicPr>
            <a:picLocks noChangeAspect="1"/>
          </p:cNvPicPr>
          <p:nvPr/>
        </p:nvPicPr>
        <p:blipFill>
          <a:blip r:embed="rId5"/>
          <a:stretch>
            <a:fillRect/>
          </a:stretch>
        </p:blipFill>
        <p:spPr>
          <a:xfrm>
            <a:off x="9210241" y="1743627"/>
            <a:ext cx="4868003" cy="1106853"/>
          </a:xfrm>
          <a:prstGeom prst="rect">
            <a:avLst/>
          </a:prstGeom>
        </p:spPr>
      </p:pic>
    </p:spTree>
    <p:extLst>
      <p:ext uri="{BB962C8B-B14F-4D97-AF65-F5344CB8AC3E}">
        <p14:creationId xmlns:p14="http://schemas.microsoft.com/office/powerpoint/2010/main" val="204193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8428D4-2DED-4095-84AE-33CE33AD6749}"/>
              </a:ext>
            </a:extLst>
          </p:cNvPr>
          <p:cNvPicPr>
            <a:picLocks noChangeAspect="1"/>
          </p:cNvPicPr>
          <p:nvPr/>
        </p:nvPicPr>
        <p:blipFill>
          <a:blip r:embed="rId2"/>
          <a:stretch>
            <a:fillRect/>
          </a:stretch>
        </p:blipFill>
        <p:spPr>
          <a:xfrm>
            <a:off x="3796580" y="2475675"/>
            <a:ext cx="6829424" cy="4766269"/>
          </a:xfrm>
          <a:prstGeom prst="rect">
            <a:avLst/>
          </a:prstGeom>
        </p:spPr>
      </p:pic>
      <p:sp>
        <p:nvSpPr>
          <p:cNvPr id="8" name="Title 1">
            <a:extLst>
              <a:ext uri="{FF2B5EF4-FFF2-40B4-BE49-F238E27FC236}">
                <a16:creationId xmlns:a16="http://schemas.microsoft.com/office/drawing/2014/main" id="{DABA6574-2301-4C94-92B2-727CB773D2FA}"/>
              </a:ext>
            </a:extLst>
          </p:cNvPr>
          <p:cNvSpPr txBox="1">
            <a:spLocks/>
          </p:cNvSpPr>
          <p:nvPr/>
        </p:nvSpPr>
        <p:spPr>
          <a:xfrm>
            <a:off x="2322576" y="222381"/>
            <a:ext cx="9984754" cy="1029730"/>
          </a:xfrm>
          <a:prstGeom prst="rect">
            <a:avLst/>
          </a:prstGeom>
        </p:spPr>
        <p:txBody>
          <a:bodyPr vert="horz" lIns="0" tIns="54864" rIns="0" bIns="54864" rtlCol="0" anchor="t">
            <a:noAutofit/>
          </a:bodyPr>
          <a:lstStyle>
            <a:lvl1pPr algn="ctr" defTabSz="457200" rtl="0" eaLnBrk="1" latinLnBrk="0" hangingPunct="1">
              <a:spcBef>
                <a:spcPct val="0"/>
              </a:spcBef>
              <a:buNone/>
              <a:defRPr sz="2800" b="1" kern="1200">
                <a:solidFill>
                  <a:schemeClr val="bg2"/>
                </a:solidFill>
                <a:latin typeface="+mj-lt"/>
                <a:ea typeface="+mj-ea"/>
                <a:cs typeface="+mj-cs"/>
              </a:defRPr>
            </a:lvl1pPr>
          </a:lstStyle>
          <a:p>
            <a:r>
              <a:rPr lang="en-US" sz="3360" dirty="0"/>
              <a:t>Simple Linear Regression</a:t>
            </a:r>
            <a:br>
              <a:rPr lang="en-US" sz="3360" dirty="0"/>
            </a:br>
            <a:r>
              <a:rPr lang="en-US" sz="2160" i="1" dirty="0"/>
              <a:t>(Diagnostics)</a:t>
            </a:r>
            <a:endParaRPr lang="en-US" sz="3360" dirty="0"/>
          </a:p>
        </p:txBody>
      </p:sp>
      <p:pic>
        <p:nvPicPr>
          <p:cNvPr id="11" name="Picture 10">
            <a:extLst>
              <a:ext uri="{FF2B5EF4-FFF2-40B4-BE49-F238E27FC236}">
                <a16:creationId xmlns:a16="http://schemas.microsoft.com/office/drawing/2014/main" id="{4B2ADDE2-44B2-4090-BDCA-4D379E91307E}"/>
              </a:ext>
            </a:extLst>
          </p:cNvPr>
          <p:cNvPicPr>
            <a:picLocks noChangeAspect="1"/>
          </p:cNvPicPr>
          <p:nvPr/>
        </p:nvPicPr>
        <p:blipFill>
          <a:blip r:embed="rId3"/>
          <a:stretch>
            <a:fillRect/>
          </a:stretch>
        </p:blipFill>
        <p:spPr>
          <a:xfrm>
            <a:off x="3806972" y="1772066"/>
            <a:ext cx="7358574" cy="703609"/>
          </a:xfrm>
          <a:prstGeom prst="rect">
            <a:avLst/>
          </a:prstGeom>
        </p:spPr>
      </p:pic>
      <p:sp>
        <p:nvSpPr>
          <p:cNvPr id="13" name="TextBox 12">
            <a:extLst>
              <a:ext uri="{FF2B5EF4-FFF2-40B4-BE49-F238E27FC236}">
                <a16:creationId xmlns:a16="http://schemas.microsoft.com/office/drawing/2014/main" id="{E717562A-1AAB-4CB0-B6EE-0F283A8EA178}"/>
              </a:ext>
            </a:extLst>
          </p:cNvPr>
          <p:cNvSpPr txBox="1"/>
          <p:nvPr/>
        </p:nvSpPr>
        <p:spPr>
          <a:xfrm>
            <a:off x="0" y="1252112"/>
            <a:ext cx="14152417" cy="400110"/>
          </a:xfrm>
          <a:prstGeom prst="rect">
            <a:avLst/>
          </a:prstGeom>
          <a:noFill/>
        </p:spPr>
        <p:txBody>
          <a:bodyPr wrap="square" rtlCol="0">
            <a:spAutoFit/>
          </a:bodyPr>
          <a:lstStyle/>
          <a:p>
            <a:pPr algn="ctr"/>
            <a:r>
              <a:rPr lang="en-US" sz="2000" dirty="0"/>
              <a:t>Poking and prodding our model to determine if there are any problems</a:t>
            </a:r>
          </a:p>
        </p:txBody>
      </p:sp>
      <p:sp>
        <p:nvSpPr>
          <p:cNvPr id="6" name="TextBox 5">
            <a:extLst>
              <a:ext uri="{FF2B5EF4-FFF2-40B4-BE49-F238E27FC236}">
                <a16:creationId xmlns:a16="http://schemas.microsoft.com/office/drawing/2014/main" id="{94BA075F-FA50-4E3B-B708-FA946C77BDDE}"/>
              </a:ext>
            </a:extLst>
          </p:cNvPr>
          <p:cNvSpPr txBox="1"/>
          <p:nvPr/>
        </p:nvSpPr>
        <p:spPr>
          <a:xfrm>
            <a:off x="4655128" y="7318498"/>
            <a:ext cx="10670909" cy="338554"/>
          </a:xfrm>
          <a:prstGeom prst="rect">
            <a:avLst/>
          </a:prstGeom>
          <a:noFill/>
        </p:spPr>
        <p:txBody>
          <a:bodyPr wrap="square" rtlCol="0">
            <a:spAutoFit/>
          </a:bodyPr>
          <a:lstStyle/>
          <a:p>
            <a:r>
              <a:rPr lang="en-US" sz="1600" dirty="0"/>
              <a:t>*Many more diagnostic statistics that are not discussed here</a:t>
            </a:r>
          </a:p>
        </p:txBody>
      </p:sp>
      <p:sp>
        <p:nvSpPr>
          <p:cNvPr id="2" name="TextBox 1">
            <a:extLst>
              <a:ext uri="{FF2B5EF4-FFF2-40B4-BE49-F238E27FC236}">
                <a16:creationId xmlns:a16="http://schemas.microsoft.com/office/drawing/2014/main" id="{817E7CE2-507F-4412-ACC1-AE8A6945130C}"/>
              </a:ext>
            </a:extLst>
          </p:cNvPr>
          <p:cNvSpPr txBox="1"/>
          <p:nvPr/>
        </p:nvSpPr>
        <p:spPr>
          <a:xfrm>
            <a:off x="11720945" y="1652222"/>
            <a:ext cx="2313278" cy="738664"/>
          </a:xfrm>
          <a:prstGeom prst="rect">
            <a:avLst/>
          </a:prstGeom>
          <a:solidFill>
            <a:schemeClr val="tx1">
              <a:lumMod val="85000"/>
              <a:lumOff val="15000"/>
            </a:schemeClr>
          </a:solidFill>
        </p:spPr>
        <p:txBody>
          <a:bodyPr wrap="square" rtlCol="0">
            <a:spAutoFit/>
          </a:bodyPr>
          <a:lstStyle/>
          <a:p>
            <a:r>
              <a:rPr lang="en-US" sz="1400" dirty="0">
                <a:solidFill>
                  <a:schemeClr val="bg1">
                    <a:lumMod val="85000"/>
                  </a:schemeClr>
                </a:solidFill>
              </a:rPr>
              <a:t>*look at script posted on SharePoint for how to replicate this with Python</a:t>
            </a:r>
          </a:p>
        </p:txBody>
      </p:sp>
    </p:spTree>
    <p:extLst>
      <p:ext uri="{BB962C8B-B14F-4D97-AF65-F5344CB8AC3E}">
        <p14:creationId xmlns:p14="http://schemas.microsoft.com/office/powerpoint/2010/main" val="185614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ABA6574-2301-4C94-92B2-727CB773D2FA}"/>
              </a:ext>
            </a:extLst>
          </p:cNvPr>
          <p:cNvSpPr txBox="1">
            <a:spLocks/>
          </p:cNvSpPr>
          <p:nvPr/>
        </p:nvSpPr>
        <p:spPr>
          <a:xfrm>
            <a:off x="2322576" y="222381"/>
            <a:ext cx="9984754" cy="1029730"/>
          </a:xfrm>
          <a:prstGeom prst="rect">
            <a:avLst/>
          </a:prstGeom>
        </p:spPr>
        <p:txBody>
          <a:bodyPr vert="horz" lIns="0" tIns="54864" rIns="0" bIns="54864" rtlCol="0" anchor="t">
            <a:noAutofit/>
          </a:bodyPr>
          <a:lstStyle>
            <a:lvl1pPr algn="ctr" defTabSz="457200" rtl="0" eaLnBrk="1" latinLnBrk="0" hangingPunct="1">
              <a:spcBef>
                <a:spcPct val="0"/>
              </a:spcBef>
              <a:buNone/>
              <a:defRPr sz="2800" b="1" kern="1200">
                <a:solidFill>
                  <a:schemeClr val="bg2"/>
                </a:solidFill>
                <a:latin typeface="+mj-lt"/>
                <a:ea typeface="+mj-ea"/>
                <a:cs typeface="+mj-cs"/>
              </a:defRPr>
            </a:lvl1pPr>
          </a:lstStyle>
          <a:p>
            <a:r>
              <a:rPr lang="en-US" sz="3360" dirty="0"/>
              <a:t>Simple Linear Regression</a:t>
            </a:r>
            <a:br>
              <a:rPr lang="en-US" sz="3360" dirty="0"/>
            </a:br>
            <a:r>
              <a:rPr lang="en-US" sz="2160" i="1" dirty="0"/>
              <a:t>(Diagnostics – Residuals vs Fitted)</a:t>
            </a:r>
            <a:endParaRPr lang="en-US" sz="3360" dirty="0"/>
          </a:p>
        </p:txBody>
      </p:sp>
      <p:pic>
        <p:nvPicPr>
          <p:cNvPr id="14" name="Picture 13">
            <a:extLst>
              <a:ext uri="{FF2B5EF4-FFF2-40B4-BE49-F238E27FC236}">
                <a16:creationId xmlns:a16="http://schemas.microsoft.com/office/drawing/2014/main" id="{A262AFB6-0ED6-441D-8D4E-052410AE5776}"/>
              </a:ext>
            </a:extLst>
          </p:cNvPr>
          <p:cNvPicPr>
            <a:picLocks noChangeAspect="1"/>
          </p:cNvPicPr>
          <p:nvPr/>
        </p:nvPicPr>
        <p:blipFill>
          <a:blip r:embed="rId2"/>
          <a:stretch>
            <a:fillRect/>
          </a:stretch>
        </p:blipFill>
        <p:spPr>
          <a:xfrm>
            <a:off x="498764" y="1826119"/>
            <a:ext cx="3851910" cy="4834890"/>
          </a:xfrm>
          <a:prstGeom prst="rect">
            <a:avLst/>
          </a:prstGeom>
        </p:spPr>
      </p:pic>
      <p:sp>
        <p:nvSpPr>
          <p:cNvPr id="15" name="TextBox 14">
            <a:extLst>
              <a:ext uri="{FF2B5EF4-FFF2-40B4-BE49-F238E27FC236}">
                <a16:creationId xmlns:a16="http://schemas.microsoft.com/office/drawing/2014/main" id="{4ADC49A1-EE16-4A0F-9A51-62DBB9D26B91}"/>
              </a:ext>
            </a:extLst>
          </p:cNvPr>
          <p:cNvSpPr txBox="1"/>
          <p:nvPr/>
        </p:nvSpPr>
        <p:spPr>
          <a:xfrm>
            <a:off x="4632476" y="2493232"/>
            <a:ext cx="7431369" cy="904863"/>
          </a:xfrm>
          <a:prstGeom prst="rect">
            <a:avLst/>
          </a:prstGeom>
          <a:noFill/>
        </p:spPr>
        <p:txBody>
          <a:bodyPr wrap="square" rtlCol="0">
            <a:spAutoFit/>
          </a:bodyPr>
          <a:lstStyle/>
          <a:p>
            <a:pPr marL="342900" indent="-342900">
              <a:buFont typeface="Arial" panose="020B0604020202020204" pitchFamily="34" charset="0"/>
              <a:buChar char="•"/>
            </a:pPr>
            <a:r>
              <a:rPr lang="en-US" sz="2640" dirty="0"/>
              <a:t>Looking for a pattern (indicates lack of fit)</a:t>
            </a:r>
          </a:p>
          <a:p>
            <a:pPr marL="342900" indent="-342900">
              <a:buFont typeface="Arial" panose="020B0604020202020204" pitchFamily="34" charset="0"/>
              <a:buChar char="•"/>
            </a:pPr>
            <a:r>
              <a:rPr lang="en-US" sz="2640" dirty="0"/>
              <a:t>Values both above and below the line</a:t>
            </a:r>
          </a:p>
        </p:txBody>
      </p:sp>
      <p:sp>
        <p:nvSpPr>
          <p:cNvPr id="16" name="TextBox 15">
            <a:extLst>
              <a:ext uri="{FF2B5EF4-FFF2-40B4-BE49-F238E27FC236}">
                <a16:creationId xmlns:a16="http://schemas.microsoft.com/office/drawing/2014/main" id="{CF6D8993-E4A4-46A1-B82A-57D19C3EA417}"/>
              </a:ext>
            </a:extLst>
          </p:cNvPr>
          <p:cNvSpPr txBox="1"/>
          <p:nvPr/>
        </p:nvSpPr>
        <p:spPr>
          <a:xfrm>
            <a:off x="4690997" y="5236750"/>
            <a:ext cx="7314326" cy="904863"/>
          </a:xfrm>
          <a:prstGeom prst="rect">
            <a:avLst/>
          </a:prstGeom>
          <a:noFill/>
        </p:spPr>
        <p:txBody>
          <a:bodyPr wrap="square" rtlCol="0">
            <a:spAutoFit/>
          </a:bodyPr>
          <a:lstStyle/>
          <a:p>
            <a:pPr marL="342900" indent="-342900">
              <a:buFont typeface="Arial" panose="020B0604020202020204" pitchFamily="34" charset="0"/>
              <a:buChar char="•"/>
            </a:pPr>
            <a:r>
              <a:rPr lang="en-US" sz="2640" dirty="0"/>
              <a:t>Same as above but residuals are standardized for comparison between models</a:t>
            </a:r>
          </a:p>
        </p:txBody>
      </p:sp>
    </p:spTree>
    <p:extLst>
      <p:ext uri="{BB962C8B-B14F-4D97-AF65-F5344CB8AC3E}">
        <p14:creationId xmlns:p14="http://schemas.microsoft.com/office/powerpoint/2010/main" val="588011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28CF-884D-4E02-8ECE-E0946A24E125}"/>
              </a:ext>
            </a:extLst>
          </p:cNvPr>
          <p:cNvSpPr>
            <a:spLocks noGrp="1"/>
          </p:cNvSpPr>
          <p:nvPr>
            <p:ph type="title"/>
          </p:nvPr>
        </p:nvSpPr>
        <p:spPr/>
        <p:txBody>
          <a:bodyPr/>
          <a:lstStyle/>
          <a:p>
            <a:r>
              <a:rPr lang="en-US" dirty="0"/>
              <a:t>ANNOUNCEMENTS</a:t>
            </a:r>
            <a:br>
              <a:rPr lang="en-US" dirty="0"/>
            </a:br>
            <a:r>
              <a:rPr lang="en-US" sz="2800" i="1" dirty="0"/>
              <a:t>Capstone Framing Document</a:t>
            </a:r>
          </a:p>
        </p:txBody>
      </p:sp>
      <p:sp>
        <p:nvSpPr>
          <p:cNvPr id="3" name="TextBox 2">
            <a:extLst>
              <a:ext uri="{FF2B5EF4-FFF2-40B4-BE49-F238E27FC236}">
                <a16:creationId xmlns:a16="http://schemas.microsoft.com/office/drawing/2014/main" id="{07B35040-237F-488E-8DF2-5100ADDFE7C2}"/>
              </a:ext>
            </a:extLst>
          </p:cNvPr>
          <p:cNvSpPr txBox="1"/>
          <p:nvPr/>
        </p:nvSpPr>
        <p:spPr>
          <a:xfrm>
            <a:off x="546264" y="1652587"/>
            <a:ext cx="13834753" cy="3139321"/>
          </a:xfrm>
          <a:prstGeom prst="rect">
            <a:avLst/>
          </a:prstGeom>
          <a:noFill/>
        </p:spPr>
        <p:txBody>
          <a:bodyPr wrap="square" rtlCol="0">
            <a:spAutoFit/>
          </a:bodyPr>
          <a:lstStyle/>
          <a:p>
            <a:pPr marL="342900" indent="-342900">
              <a:buFont typeface="Arial" panose="020B0604020202020204" pitchFamily="34" charset="0"/>
              <a:buChar char="•"/>
            </a:pPr>
            <a:r>
              <a:rPr lang="en-US" dirty="0"/>
              <a:t>Application to complete a Track 2 (individual project) deadline is </a:t>
            </a:r>
            <a:r>
              <a:rPr lang="en-US" b="1" u="sng" dirty="0">
                <a:solidFill>
                  <a:srgbClr val="FF0000"/>
                </a:solidFill>
              </a:rPr>
              <a:t>May 21</a:t>
            </a:r>
            <a:r>
              <a:rPr lang="en-US" b="1" u="sng" baseline="30000" dirty="0">
                <a:solidFill>
                  <a:srgbClr val="FF0000"/>
                </a:solidFill>
              </a:rPr>
              <a:t>st</a:t>
            </a:r>
            <a:r>
              <a:rPr lang="en-US" b="1" u="sng" dirty="0">
                <a:solidFill>
                  <a:srgbClr val="FF0000"/>
                </a:solidFill>
              </a:rPr>
              <a:t>, 2020</a:t>
            </a:r>
          </a:p>
          <a:p>
            <a:pPr marL="342900" indent="-342900">
              <a:buFont typeface="Arial" panose="020B0604020202020204" pitchFamily="34" charset="0"/>
              <a:buChar char="•"/>
            </a:pPr>
            <a:endParaRPr lang="en-US" b="1" u="sng" dirty="0">
              <a:solidFill>
                <a:srgbClr val="FF0000"/>
              </a:solidFill>
            </a:endParaRPr>
          </a:p>
          <a:p>
            <a:pPr marL="342900" indent="-342900">
              <a:buFont typeface="Arial" panose="020B0604020202020204" pitchFamily="34" charset="0"/>
              <a:buChar char="•"/>
            </a:pPr>
            <a:r>
              <a:rPr lang="en-US" dirty="0"/>
              <a:t>Framing document is located on the DSDP Participant SharePoint site under the “Capstone” link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Highlighted sections are required to be completed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Email completed framing document to </a:t>
            </a:r>
            <a:r>
              <a:rPr lang="en-US" dirty="0">
                <a:hlinkClick r:id="rId2"/>
              </a:rPr>
              <a:t>DataScienceDevelopmentProgram@Chevron.com</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Notification of acceptance to Track 2 will be emailed on July 10, 2020</a:t>
            </a:r>
          </a:p>
        </p:txBody>
      </p:sp>
    </p:spTree>
    <p:extLst>
      <p:ext uri="{BB962C8B-B14F-4D97-AF65-F5344CB8AC3E}">
        <p14:creationId xmlns:p14="http://schemas.microsoft.com/office/powerpoint/2010/main" val="1233540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ABA6574-2301-4C94-92B2-727CB773D2FA}"/>
              </a:ext>
            </a:extLst>
          </p:cNvPr>
          <p:cNvSpPr txBox="1">
            <a:spLocks/>
          </p:cNvSpPr>
          <p:nvPr/>
        </p:nvSpPr>
        <p:spPr>
          <a:xfrm>
            <a:off x="2322576" y="222381"/>
            <a:ext cx="9984754" cy="1029730"/>
          </a:xfrm>
          <a:prstGeom prst="rect">
            <a:avLst/>
          </a:prstGeom>
        </p:spPr>
        <p:txBody>
          <a:bodyPr vert="horz" lIns="0" tIns="54864" rIns="0" bIns="54864" rtlCol="0" anchor="t">
            <a:noAutofit/>
          </a:bodyPr>
          <a:lstStyle>
            <a:lvl1pPr algn="ctr" defTabSz="457200" rtl="0" eaLnBrk="1" latinLnBrk="0" hangingPunct="1">
              <a:spcBef>
                <a:spcPct val="0"/>
              </a:spcBef>
              <a:buNone/>
              <a:defRPr sz="2800" b="1" kern="1200">
                <a:solidFill>
                  <a:schemeClr val="bg2"/>
                </a:solidFill>
                <a:latin typeface="+mj-lt"/>
                <a:ea typeface="+mj-ea"/>
                <a:cs typeface="+mj-cs"/>
              </a:defRPr>
            </a:lvl1pPr>
          </a:lstStyle>
          <a:p>
            <a:r>
              <a:rPr lang="en-US" sz="3360" dirty="0"/>
              <a:t>Simple Linear Regression</a:t>
            </a:r>
            <a:br>
              <a:rPr lang="en-US" sz="3360" dirty="0"/>
            </a:br>
            <a:r>
              <a:rPr lang="en-US" sz="2160" i="1" dirty="0"/>
              <a:t>(Diagnostics – Normality, Leverage/Influence)</a:t>
            </a:r>
            <a:endParaRPr lang="en-US" sz="3360" dirty="0"/>
          </a:p>
        </p:txBody>
      </p:sp>
      <p:pic>
        <p:nvPicPr>
          <p:cNvPr id="2" name="Picture 1">
            <a:extLst>
              <a:ext uri="{FF2B5EF4-FFF2-40B4-BE49-F238E27FC236}">
                <a16:creationId xmlns:a16="http://schemas.microsoft.com/office/drawing/2014/main" id="{3BC72C8A-B598-4BEB-8A6C-08B2F49B0B71}"/>
              </a:ext>
            </a:extLst>
          </p:cNvPr>
          <p:cNvPicPr>
            <a:picLocks noChangeAspect="1"/>
          </p:cNvPicPr>
          <p:nvPr/>
        </p:nvPicPr>
        <p:blipFill>
          <a:blip r:embed="rId2"/>
          <a:stretch>
            <a:fillRect/>
          </a:stretch>
        </p:blipFill>
        <p:spPr>
          <a:xfrm>
            <a:off x="791891" y="1939797"/>
            <a:ext cx="3851910" cy="5040630"/>
          </a:xfrm>
          <a:prstGeom prst="rect">
            <a:avLst/>
          </a:prstGeom>
        </p:spPr>
      </p:pic>
      <p:sp>
        <p:nvSpPr>
          <p:cNvPr id="7" name="TextBox 6">
            <a:extLst>
              <a:ext uri="{FF2B5EF4-FFF2-40B4-BE49-F238E27FC236}">
                <a16:creationId xmlns:a16="http://schemas.microsoft.com/office/drawing/2014/main" id="{A5CB1697-EBA3-43B5-9EEF-791A36170A19}"/>
              </a:ext>
            </a:extLst>
          </p:cNvPr>
          <p:cNvSpPr txBox="1"/>
          <p:nvPr/>
        </p:nvSpPr>
        <p:spPr>
          <a:xfrm>
            <a:off x="4902639" y="2675534"/>
            <a:ext cx="9280952" cy="904863"/>
          </a:xfrm>
          <a:prstGeom prst="rect">
            <a:avLst/>
          </a:prstGeom>
          <a:noFill/>
        </p:spPr>
        <p:txBody>
          <a:bodyPr wrap="square" rtlCol="0">
            <a:spAutoFit/>
          </a:bodyPr>
          <a:lstStyle/>
          <a:p>
            <a:pPr marL="342900" indent="-342900">
              <a:buFont typeface="Arial" panose="020B0604020202020204" pitchFamily="34" charset="0"/>
              <a:buChar char="•"/>
            </a:pPr>
            <a:r>
              <a:rPr lang="en-US" sz="2640" dirty="0"/>
              <a:t>Assess normality of error terms (error should be normally distributed)</a:t>
            </a:r>
          </a:p>
        </p:txBody>
      </p:sp>
      <p:sp>
        <p:nvSpPr>
          <p:cNvPr id="9" name="TextBox 8">
            <a:extLst>
              <a:ext uri="{FF2B5EF4-FFF2-40B4-BE49-F238E27FC236}">
                <a16:creationId xmlns:a16="http://schemas.microsoft.com/office/drawing/2014/main" id="{85FCC5AF-8DCD-4939-9483-22FC2A6C1F80}"/>
              </a:ext>
            </a:extLst>
          </p:cNvPr>
          <p:cNvSpPr txBox="1"/>
          <p:nvPr/>
        </p:nvSpPr>
        <p:spPr>
          <a:xfrm>
            <a:off x="5100067" y="5003820"/>
            <a:ext cx="9156260" cy="1717393"/>
          </a:xfrm>
          <a:prstGeom prst="rect">
            <a:avLst/>
          </a:prstGeom>
          <a:noFill/>
        </p:spPr>
        <p:txBody>
          <a:bodyPr wrap="square" rtlCol="0">
            <a:spAutoFit/>
          </a:bodyPr>
          <a:lstStyle/>
          <a:p>
            <a:pPr marL="342900" indent="-342900">
              <a:buFont typeface="Arial" panose="020B0604020202020204" pitchFamily="34" charset="0"/>
              <a:buChar char="•"/>
            </a:pPr>
            <a:r>
              <a:rPr lang="en-US" sz="2640" dirty="0"/>
              <a:t>Looking for a pattern (indicates lack of fit)</a:t>
            </a:r>
          </a:p>
          <a:p>
            <a:pPr marL="342900" indent="-342900">
              <a:buFont typeface="Arial" panose="020B0604020202020204" pitchFamily="34" charset="0"/>
              <a:buChar char="•"/>
            </a:pPr>
            <a:r>
              <a:rPr lang="en-US" sz="2640" dirty="0"/>
              <a:t>Any point with high leverage and small residual values could indicate there are data values that are exerting heavy influence in our model (Cook’s Distance)</a:t>
            </a:r>
          </a:p>
        </p:txBody>
      </p:sp>
    </p:spTree>
    <p:extLst>
      <p:ext uri="{BB962C8B-B14F-4D97-AF65-F5344CB8AC3E}">
        <p14:creationId xmlns:p14="http://schemas.microsoft.com/office/powerpoint/2010/main" val="2039246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F62B-6667-4C4A-A46D-B4407594FE8B}"/>
              </a:ext>
            </a:extLst>
          </p:cNvPr>
          <p:cNvSpPr>
            <a:spLocks noGrp="1"/>
          </p:cNvSpPr>
          <p:nvPr>
            <p:ph type="title"/>
          </p:nvPr>
        </p:nvSpPr>
        <p:spPr/>
        <p:txBody>
          <a:bodyPr/>
          <a:lstStyle/>
          <a:p>
            <a:r>
              <a:rPr lang="en-US" dirty="0"/>
              <a:t>Statistical Assumptions for Linear Regression</a:t>
            </a:r>
          </a:p>
        </p:txBody>
      </p:sp>
      <p:sp>
        <p:nvSpPr>
          <p:cNvPr id="3" name="Content Placeholder 2">
            <a:extLst>
              <a:ext uri="{FF2B5EF4-FFF2-40B4-BE49-F238E27FC236}">
                <a16:creationId xmlns:a16="http://schemas.microsoft.com/office/drawing/2014/main" id="{BFFAC191-1272-4B8B-9B5D-BC4DBD4AAF02}"/>
              </a:ext>
            </a:extLst>
          </p:cNvPr>
          <p:cNvSpPr>
            <a:spLocks noGrp="1"/>
          </p:cNvSpPr>
          <p:nvPr>
            <p:ph sz="half" idx="1"/>
          </p:nvPr>
        </p:nvSpPr>
        <p:spPr>
          <a:xfrm>
            <a:off x="2322576" y="1597950"/>
            <a:ext cx="9984754" cy="5894404"/>
          </a:xfrm>
        </p:spPr>
        <p:txBody>
          <a:bodyPr/>
          <a:lstStyle/>
          <a:p>
            <a:r>
              <a:rPr lang="en-US" b="1" dirty="0">
                <a:solidFill>
                  <a:srgbClr val="0070C0"/>
                </a:solidFill>
              </a:rPr>
              <a:t>Linearity</a:t>
            </a:r>
            <a:r>
              <a:rPr lang="en-US" dirty="0"/>
              <a:t> – relationship between DV and IV should be linear</a:t>
            </a:r>
          </a:p>
          <a:p>
            <a:endParaRPr lang="en-US" dirty="0"/>
          </a:p>
          <a:p>
            <a:r>
              <a:rPr lang="en-US" b="1" dirty="0">
                <a:solidFill>
                  <a:srgbClr val="0070C0"/>
                </a:solidFill>
              </a:rPr>
              <a:t>Normality</a:t>
            </a:r>
            <a:r>
              <a:rPr lang="en-US" dirty="0"/>
              <a:t> – all IV* and residuals should be normally distributed*</a:t>
            </a:r>
          </a:p>
          <a:p>
            <a:endParaRPr lang="en-US" dirty="0"/>
          </a:p>
          <a:p>
            <a:r>
              <a:rPr lang="en-US" b="1" dirty="0">
                <a:solidFill>
                  <a:srgbClr val="0070C0"/>
                </a:solidFill>
              </a:rPr>
              <a:t>Multicollinearity</a:t>
            </a:r>
            <a:r>
              <a:rPr lang="en-US" dirty="0"/>
              <a:t> – IV should not be highly correlated</a:t>
            </a:r>
          </a:p>
          <a:p>
            <a:endParaRPr lang="en-US" dirty="0"/>
          </a:p>
          <a:p>
            <a:r>
              <a:rPr lang="en-US" b="1" dirty="0">
                <a:solidFill>
                  <a:srgbClr val="0070C0"/>
                </a:solidFill>
              </a:rPr>
              <a:t>Auto-correlation</a:t>
            </a:r>
            <a:r>
              <a:rPr lang="en-US" dirty="0"/>
              <a:t> – Residuals should be independent from one another</a:t>
            </a:r>
          </a:p>
          <a:p>
            <a:endParaRPr lang="en-US" dirty="0"/>
          </a:p>
          <a:p>
            <a:r>
              <a:rPr lang="en-US" b="1" dirty="0">
                <a:solidFill>
                  <a:srgbClr val="0070C0"/>
                </a:solidFill>
              </a:rPr>
              <a:t>Homoscedasticity</a:t>
            </a:r>
            <a:r>
              <a:rPr lang="en-US" dirty="0"/>
              <a:t> – Residuals should be equal across the regression line</a:t>
            </a:r>
          </a:p>
        </p:txBody>
      </p:sp>
    </p:spTree>
    <p:extLst>
      <p:ext uri="{BB962C8B-B14F-4D97-AF65-F5344CB8AC3E}">
        <p14:creationId xmlns:p14="http://schemas.microsoft.com/office/powerpoint/2010/main" val="91896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B5A7A3-FD3C-4979-84AB-B8483806BEB9}"/>
              </a:ext>
            </a:extLst>
          </p:cNvPr>
          <p:cNvSpPr>
            <a:spLocks noGrp="1"/>
          </p:cNvSpPr>
          <p:nvPr>
            <p:ph type="title"/>
          </p:nvPr>
        </p:nvSpPr>
        <p:spPr>
          <a:xfrm>
            <a:off x="2322576" y="288324"/>
            <a:ext cx="9984754" cy="1029730"/>
          </a:xfrm>
        </p:spPr>
        <p:txBody>
          <a:bodyPr/>
          <a:lstStyle/>
          <a:p>
            <a:r>
              <a:rPr lang="en-US" dirty="0"/>
              <a:t>Statistical Assumptions for Linear Regression</a:t>
            </a:r>
          </a:p>
        </p:txBody>
      </p:sp>
      <p:pic>
        <p:nvPicPr>
          <p:cNvPr id="6" name="Picture 5">
            <a:extLst>
              <a:ext uri="{FF2B5EF4-FFF2-40B4-BE49-F238E27FC236}">
                <a16:creationId xmlns:a16="http://schemas.microsoft.com/office/drawing/2014/main" id="{3C95E308-80C3-4D35-AC8D-9C4F2619FA95}"/>
              </a:ext>
            </a:extLst>
          </p:cNvPr>
          <p:cNvPicPr>
            <a:picLocks noChangeAspect="1"/>
          </p:cNvPicPr>
          <p:nvPr/>
        </p:nvPicPr>
        <p:blipFill>
          <a:blip r:embed="rId2"/>
          <a:stretch>
            <a:fillRect/>
          </a:stretch>
        </p:blipFill>
        <p:spPr>
          <a:xfrm>
            <a:off x="4081401" y="2000850"/>
            <a:ext cx="5862860" cy="370565"/>
          </a:xfrm>
          <a:prstGeom prst="rect">
            <a:avLst/>
          </a:prstGeom>
        </p:spPr>
      </p:pic>
      <p:sp>
        <p:nvSpPr>
          <p:cNvPr id="7" name="Rectangle 6">
            <a:extLst>
              <a:ext uri="{FF2B5EF4-FFF2-40B4-BE49-F238E27FC236}">
                <a16:creationId xmlns:a16="http://schemas.microsoft.com/office/drawing/2014/main" id="{76356CC8-1553-4EEF-844B-5D64B886C3BE}"/>
              </a:ext>
            </a:extLst>
          </p:cNvPr>
          <p:cNvSpPr/>
          <p:nvPr/>
        </p:nvSpPr>
        <p:spPr>
          <a:xfrm>
            <a:off x="2476195" y="1297426"/>
            <a:ext cx="10325405" cy="498598"/>
          </a:xfrm>
          <a:prstGeom prst="rect">
            <a:avLst/>
          </a:prstGeom>
        </p:spPr>
        <p:txBody>
          <a:bodyPr wrap="square">
            <a:spAutoFit/>
          </a:bodyPr>
          <a:lstStyle/>
          <a:p>
            <a:r>
              <a:rPr lang="en-US" sz="2640" b="1" dirty="0">
                <a:solidFill>
                  <a:srgbClr val="0070C0"/>
                </a:solidFill>
              </a:rPr>
              <a:t>Linearity</a:t>
            </a:r>
            <a:r>
              <a:rPr lang="en-US" sz="2640" dirty="0"/>
              <a:t> – relationship between DV and IV should be linear</a:t>
            </a:r>
          </a:p>
        </p:txBody>
      </p:sp>
      <p:pic>
        <p:nvPicPr>
          <p:cNvPr id="9" name="Picture 8">
            <a:extLst>
              <a:ext uri="{FF2B5EF4-FFF2-40B4-BE49-F238E27FC236}">
                <a16:creationId xmlns:a16="http://schemas.microsoft.com/office/drawing/2014/main" id="{CE766110-D762-41CD-8EEB-082EE916CA58}"/>
              </a:ext>
            </a:extLst>
          </p:cNvPr>
          <p:cNvPicPr>
            <a:picLocks noChangeAspect="1"/>
          </p:cNvPicPr>
          <p:nvPr/>
        </p:nvPicPr>
        <p:blipFill>
          <a:blip r:embed="rId3"/>
          <a:stretch>
            <a:fillRect/>
          </a:stretch>
        </p:blipFill>
        <p:spPr>
          <a:xfrm>
            <a:off x="4799992" y="3067606"/>
            <a:ext cx="4843298" cy="4409776"/>
          </a:xfrm>
          <a:prstGeom prst="rect">
            <a:avLst/>
          </a:prstGeom>
        </p:spPr>
      </p:pic>
      <p:pic>
        <p:nvPicPr>
          <p:cNvPr id="2" name="Picture 1">
            <a:extLst>
              <a:ext uri="{FF2B5EF4-FFF2-40B4-BE49-F238E27FC236}">
                <a16:creationId xmlns:a16="http://schemas.microsoft.com/office/drawing/2014/main" id="{F83FB79A-D8F0-49C3-933B-33C48C1D48D9}"/>
              </a:ext>
            </a:extLst>
          </p:cNvPr>
          <p:cNvPicPr>
            <a:picLocks noChangeAspect="1"/>
          </p:cNvPicPr>
          <p:nvPr/>
        </p:nvPicPr>
        <p:blipFill>
          <a:blip r:embed="rId4"/>
          <a:stretch>
            <a:fillRect/>
          </a:stretch>
        </p:blipFill>
        <p:spPr>
          <a:xfrm>
            <a:off x="4259927" y="2456830"/>
            <a:ext cx="5505808" cy="491365"/>
          </a:xfrm>
          <a:prstGeom prst="rect">
            <a:avLst/>
          </a:prstGeom>
        </p:spPr>
      </p:pic>
    </p:spTree>
    <p:extLst>
      <p:ext uri="{BB962C8B-B14F-4D97-AF65-F5344CB8AC3E}">
        <p14:creationId xmlns:p14="http://schemas.microsoft.com/office/powerpoint/2010/main" val="212828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3DD1D10-7C2D-4A73-8FAE-1766B0A8D88D}"/>
              </a:ext>
            </a:extLst>
          </p:cNvPr>
          <p:cNvSpPr>
            <a:spLocks noGrp="1"/>
          </p:cNvSpPr>
          <p:nvPr>
            <p:ph type="title"/>
          </p:nvPr>
        </p:nvSpPr>
        <p:spPr>
          <a:xfrm>
            <a:off x="2306364" y="258041"/>
            <a:ext cx="9984754" cy="1029730"/>
          </a:xfrm>
        </p:spPr>
        <p:txBody>
          <a:bodyPr/>
          <a:lstStyle/>
          <a:p>
            <a:r>
              <a:rPr lang="en-US" dirty="0"/>
              <a:t>Statistical Assumptions for Linear Regression</a:t>
            </a:r>
          </a:p>
        </p:txBody>
      </p:sp>
      <p:sp>
        <p:nvSpPr>
          <p:cNvPr id="7" name="Rectangle 6">
            <a:extLst>
              <a:ext uri="{FF2B5EF4-FFF2-40B4-BE49-F238E27FC236}">
                <a16:creationId xmlns:a16="http://schemas.microsoft.com/office/drawing/2014/main" id="{E6987FC6-3DFB-4C0D-8ED6-FD8989E13C4A}"/>
              </a:ext>
            </a:extLst>
          </p:cNvPr>
          <p:cNvSpPr/>
          <p:nvPr/>
        </p:nvSpPr>
        <p:spPr>
          <a:xfrm>
            <a:off x="2558244" y="937440"/>
            <a:ext cx="9732874" cy="498598"/>
          </a:xfrm>
          <a:prstGeom prst="rect">
            <a:avLst/>
          </a:prstGeom>
        </p:spPr>
        <p:txBody>
          <a:bodyPr wrap="square">
            <a:spAutoFit/>
          </a:bodyPr>
          <a:lstStyle/>
          <a:p>
            <a:r>
              <a:rPr lang="en-US" sz="2640" b="1" dirty="0">
                <a:solidFill>
                  <a:srgbClr val="0070C0"/>
                </a:solidFill>
              </a:rPr>
              <a:t>Normality</a:t>
            </a:r>
            <a:r>
              <a:rPr lang="en-US" sz="2640" dirty="0"/>
              <a:t> – all IV* and residuals should be normally distributed</a:t>
            </a:r>
          </a:p>
        </p:txBody>
      </p:sp>
      <p:pic>
        <p:nvPicPr>
          <p:cNvPr id="8" name="Picture 7">
            <a:extLst>
              <a:ext uri="{FF2B5EF4-FFF2-40B4-BE49-F238E27FC236}">
                <a16:creationId xmlns:a16="http://schemas.microsoft.com/office/drawing/2014/main" id="{74495796-E5A2-4B2C-A98D-C7D2AAE1C93D}"/>
              </a:ext>
            </a:extLst>
          </p:cNvPr>
          <p:cNvPicPr>
            <a:picLocks noChangeAspect="1"/>
          </p:cNvPicPr>
          <p:nvPr/>
        </p:nvPicPr>
        <p:blipFill>
          <a:blip r:embed="rId2"/>
          <a:stretch>
            <a:fillRect/>
          </a:stretch>
        </p:blipFill>
        <p:spPr>
          <a:xfrm>
            <a:off x="2774923" y="4632201"/>
            <a:ext cx="4230262" cy="3022492"/>
          </a:xfrm>
          <a:prstGeom prst="rect">
            <a:avLst/>
          </a:prstGeom>
        </p:spPr>
      </p:pic>
      <p:pic>
        <p:nvPicPr>
          <p:cNvPr id="9" name="Picture 8">
            <a:extLst>
              <a:ext uri="{FF2B5EF4-FFF2-40B4-BE49-F238E27FC236}">
                <a16:creationId xmlns:a16="http://schemas.microsoft.com/office/drawing/2014/main" id="{E8EDEA9D-05BE-4835-A2FD-4F75ADF5CD10}"/>
              </a:ext>
            </a:extLst>
          </p:cNvPr>
          <p:cNvPicPr>
            <a:picLocks noChangeAspect="1"/>
          </p:cNvPicPr>
          <p:nvPr/>
        </p:nvPicPr>
        <p:blipFill>
          <a:blip r:embed="rId3"/>
          <a:stretch>
            <a:fillRect/>
          </a:stretch>
        </p:blipFill>
        <p:spPr>
          <a:xfrm>
            <a:off x="7716018" y="4970669"/>
            <a:ext cx="3803676" cy="2684024"/>
          </a:xfrm>
          <a:prstGeom prst="rect">
            <a:avLst/>
          </a:prstGeom>
        </p:spPr>
      </p:pic>
      <p:grpSp>
        <p:nvGrpSpPr>
          <p:cNvPr id="2" name="Group 1">
            <a:extLst>
              <a:ext uri="{FF2B5EF4-FFF2-40B4-BE49-F238E27FC236}">
                <a16:creationId xmlns:a16="http://schemas.microsoft.com/office/drawing/2014/main" id="{B08FF365-3CA7-43AB-B323-C5CEBC0A27D2}"/>
              </a:ext>
            </a:extLst>
          </p:cNvPr>
          <p:cNvGrpSpPr/>
          <p:nvPr/>
        </p:nvGrpSpPr>
        <p:grpSpPr>
          <a:xfrm>
            <a:off x="666329" y="2115437"/>
            <a:ext cx="7685447" cy="1825490"/>
            <a:chOff x="2591163" y="1862554"/>
            <a:chExt cx="8919535" cy="2109600"/>
          </a:xfrm>
        </p:grpSpPr>
        <p:pic>
          <p:nvPicPr>
            <p:cNvPr id="5" name="Picture 4">
              <a:extLst>
                <a:ext uri="{FF2B5EF4-FFF2-40B4-BE49-F238E27FC236}">
                  <a16:creationId xmlns:a16="http://schemas.microsoft.com/office/drawing/2014/main" id="{52F8BD41-3DF9-46D4-84EB-22BA322CD441}"/>
                </a:ext>
              </a:extLst>
            </p:cNvPr>
            <p:cNvPicPr>
              <a:picLocks noChangeAspect="1"/>
            </p:cNvPicPr>
            <p:nvPr/>
          </p:nvPicPr>
          <p:blipFill>
            <a:blip r:embed="rId4"/>
            <a:stretch>
              <a:fillRect/>
            </a:stretch>
          </p:blipFill>
          <p:spPr>
            <a:xfrm>
              <a:off x="2591163" y="1862554"/>
              <a:ext cx="8919535" cy="2109600"/>
            </a:xfrm>
            <a:prstGeom prst="rect">
              <a:avLst/>
            </a:prstGeom>
          </p:spPr>
        </p:pic>
        <p:sp>
          <p:nvSpPr>
            <p:cNvPr id="10" name="Rectangle 9">
              <a:extLst>
                <a:ext uri="{FF2B5EF4-FFF2-40B4-BE49-F238E27FC236}">
                  <a16:creationId xmlns:a16="http://schemas.microsoft.com/office/drawing/2014/main" id="{77BD5B1B-E688-43A5-A4D0-B92504DAA6B3}"/>
                </a:ext>
              </a:extLst>
            </p:cNvPr>
            <p:cNvSpPr/>
            <p:nvPr/>
          </p:nvSpPr>
          <p:spPr>
            <a:xfrm>
              <a:off x="4539082" y="3133898"/>
              <a:ext cx="998525" cy="267671"/>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pic>
        <p:nvPicPr>
          <p:cNvPr id="4" name="Picture 3">
            <a:extLst>
              <a:ext uri="{FF2B5EF4-FFF2-40B4-BE49-F238E27FC236}">
                <a16:creationId xmlns:a16="http://schemas.microsoft.com/office/drawing/2014/main" id="{7CB7057A-0B7B-4B98-9272-FABD71031C60}"/>
              </a:ext>
            </a:extLst>
          </p:cNvPr>
          <p:cNvPicPr>
            <a:picLocks noChangeAspect="1"/>
          </p:cNvPicPr>
          <p:nvPr/>
        </p:nvPicPr>
        <p:blipFill>
          <a:blip r:embed="rId5"/>
          <a:stretch>
            <a:fillRect/>
          </a:stretch>
        </p:blipFill>
        <p:spPr>
          <a:xfrm>
            <a:off x="8734846" y="1967170"/>
            <a:ext cx="5229225" cy="2324100"/>
          </a:xfrm>
          <a:prstGeom prst="rect">
            <a:avLst/>
          </a:prstGeom>
        </p:spPr>
      </p:pic>
    </p:spTree>
    <p:extLst>
      <p:ext uri="{BB962C8B-B14F-4D97-AF65-F5344CB8AC3E}">
        <p14:creationId xmlns:p14="http://schemas.microsoft.com/office/powerpoint/2010/main" val="3177511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3DD1D10-7C2D-4A73-8FAE-1766B0A8D88D}"/>
              </a:ext>
            </a:extLst>
          </p:cNvPr>
          <p:cNvSpPr>
            <a:spLocks noGrp="1"/>
          </p:cNvSpPr>
          <p:nvPr>
            <p:ph type="title"/>
          </p:nvPr>
        </p:nvSpPr>
        <p:spPr>
          <a:xfrm>
            <a:off x="2306364" y="258041"/>
            <a:ext cx="9984754" cy="1029730"/>
          </a:xfrm>
        </p:spPr>
        <p:txBody>
          <a:bodyPr/>
          <a:lstStyle/>
          <a:p>
            <a:r>
              <a:rPr lang="en-US" dirty="0"/>
              <a:t>Statistical Assumptions for Linear Regression</a:t>
            </a:r>
          </a:p>
        </p:txBody>
      </p:sp>
      <p:sp>
        <p:nvSpPr>
          <p:cNvPr id="7" name="Rectangle 6">
            <a:extLst>
              <a:ext uri="{FF2B5EF4-FFF2-40B4-BE49-F238E27FC236}">
                <a16:creationId xmlns:a16="http://schemas.microsoft.com/office/drawing/2014/main" id="{E6987FC6-3DFB-4C0D-8ED6-FD8989E13C4A}"/>
              </a:ext>
            </a:extLst>
          </p:cNvPr>
          <p:cNvSpPr/>
          <p:nvPr/>
        </p:nvSpPr>
        <p:spPr>
          <a:xfrm>
            <a:off x="2591162" y="1066172"/>
            <a:ext cx="9732874" cy="498598"/>
          </a:xfrm>
          <a:prstGeom prst="rect">
            <a:avLst/>
          </a:prstGeom>
        </p:spPr>
        <p:txBody>
          <a:bodyPr wrap="square">
            <a:spAutoFit/>
          </a:bodyPr>
          <a:lstStyle/>
          <a:p>
            <a:r>
              <a:rPr lang="en-US" sz="2640" b="1" dirty="0">
                <a:solidFill>
                  <a:srgbClr val="0070C0"/>
                </a:solidFill>
              </a:rPr>
              <a:t>Normality</a:t>
            </a:r>
            <a:r>
              <a:rPr lang="en-US" sz="2640" dirty="0"/>
              <a:t> – all IV* and residuals should be normally distributed</a:t>
            </a:r>
          </a:p>
        </p:txBody>
      </p:sp>
      <p:pic>
        <p:nvPicPr>
          <p:cNvPr id="4" name="Picture 3">
            <a:extLst>
              <a:ext uri="{FF2B5EF4-FFF2-40B4-BE49-F238E27FC236}">
                <a16:creationId xmlns:a16="http://schemas.microsoft.com/office/drawing/2014/main" id="{804D9F38-9753-444E-9016-7204477D0BA7}"/>
              </a:ext>
            </a:extLst>
          </p:cNvPr>
          <p:cNvPicPr>
            <a:picLocks noChangeAspect="1"/>
          </p:cNvPicPr>
          <p:nvPr/>
        </p:nvPicPr>
        <p:blipFill>
          <a:blip r:embed="rId2"/>
          <a:stretch>
            <a:fillRect/>
          </a:stretch>
        </p:blipFill>
        <p:spPr>
          <a:xfrm>
            <a:off x="5077319" y="4954726"/>
            <a:ext cx="4690135" cy="3217723"/>
          </a:xfrm>
          <a:prstGeom prst="rect">
            <a:avLst/>
          </a:prstGeom>
        </p:spPr>
      </p:pic>
      <p:grpSp>
        <p:nvGrpSpPr>
          <p:cNvPr id="2" name="Group 1">
            <a:extLst>
              <a:ext uri="{FF2B5EF4-FFF2-40B4-BE49-F238E27FC236}">
                <a16:creationId xmlns:a16="http://schemas.microsoft.com/office/drawing/2014/main" id="{8C93D242-A559-46DF-ADB3-51DDD967BF7B}"/>
              </a:ext>
            </a:extLst>
          </p:cNvPr>
          <p:cNvGrpSpPr/>
          <p:nvPr/>
        </p:nvGrpSpPr>
        <p:grpSpPr>
          <a:xfrm>
            <a:off x="673477" y="2095902"/>
            <a:ext cx="6880714" cy="2001114"/>
            <a:chOff x="2408758" y="1771651"/>
            <a:chExt cx="8035290" cy="2343150"/>
          </a:xfrm>
        </p:grpSpPr>
        <p:pic>
          <p:nvPicPr>
            <p:cNvPr id="3" name="Picture 2">
              <a:extLst>
                <a:ext uri="{FF2B5EF4-FFF2-40B4-BE49-F238E27FC236}">
                  <a16:creationId xmlns:a16="http://schemas.microsoft.com/office/drawing/2014/main" id="{00FDD32A-7D76-4B1B-8D68-A9397A6507AE}"/>
                </a:ext>
              </a:extLst>
            </p:cNvPr>
            <p:cNvPicPr>
              <a:picLocks noChangeAspect="1"/>
            </p:cNvPicPr>
            <p:nvPr/>
          </p:nvPicPr>
          <p:blipFill>
            <a:blip r:embed="rId3"/>
            <a:stretch>
              <a:fillRect/>
            </a:stretch>
          </p:blipFill>
          <p:spPr>
            <a:xfrm>
              <a:off x="2408758" y="1771651"/>
              <a:ext cx="8035290" cy="2343150"/>
            </a:xfrm>
            <a:prstGeom prst="rect">
              <a:avLst/>
            </a:prstGeom>
          </p:spPr>
        </p:pic>
        <p:sp>
          <p:nvSpPr>
            <p:cNvPr id="10" name="Rectangle 9">
              <a:extLst>
                <a:ext uri="{FF2B5EF4-FFF2-40B4-BE49-F238E27FC236}">
                  <a16:creationId xmlns:a16="http://schemas.microsoft.com/office/drawing/2014/main" id="{057A3932-866D-4F30-AB39-1C0938383759}"/>
                </a:ext>
              </a:extLst>
            </p:cNvPr>
            <p:cNvSpPr/>
            <p:nvPr/>
          </p:nvSpPr>
          <p:spPr>
            <a:xfrm flipV="1">
              <a:off x="4967021" y="3280867"/>
              <a:ext cx="1196035" cy="329184"/>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pic>
        <p:nvPicPr>
          <p:cNvPr id="5" name="Picture 4">
            <a:extLst>
              <a:ext uri="{FF2B5EF4-FFF2-40B4-BE49-F238E27FC236}">
                <a16:creationId xmlns:a16="http://schemas.microsoft.com/office/drawing/2014/main" id="{1DDF5F20-5512-4A2E-B898-23151182B419}"/>
              </a:ext>
            </a:extLst>
          </p:cNvPr>
          <p:cNvPicPr>
            <a:picLocks noChangeAspect="1"/>
          </p:cNvPicPr>
          <p:nvPr/>
        </p:nvPicPr>
        <p:blipFill>
          <a:blip r:embed="rId4"/>
          <a:stretch>
            <a:fillRect/>
          </a:stretch>
        </p:blipFill>
        <p:spPr>
          <a:xfrm>
            <a:off x="8559944" y="1919815"/>
            <a:ext cx="5781675" cy="2295525"/>
          </a:xfrm>
          <a:prstGeom prst="rect">
            <a:avLst/>
          </a:prstGeom>
        </p:spPr>
      </p:pic>
    </p:spTree>
    <p:extLst>
      <p:ext uri="{BB962C8B-B14F-4D97-AF65-F5344CB8AC3E}">
        <p14:creationId xmlns:p14="http://schemas.microsoft.com/office/powerpoint/2010/main" val="582690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3DD1D10-7C2D-4A73-8FAE-1766B0A8D88D}"/>
              </a:ext>
            </a:extLst>
          </p:cNvPr>
          <p:cNvSpPr>
            <a:spLocks noGrp="1"/>
          </p:cNvSpPr>
          <p:nvPr>
            <p:ph type="title"/>
          </p:nvPr>
        </p:nvSpPr>
        <p:spPr>
          <a:xfrm>
            <a:off x="2306364" y="258041"/>
            <a:ext cx="9984754" cy="1029730"/>
          </a:xfrm>
        </p:spPr>
        <p:txBody>
          <a:bodyPr/>
          <a:lstStyle/>
          <a:p>
            <a:r>
              <a:rPr lang="en-US" dirty="0"/>
              <a:t>Statistical Assumptions for Linear Regression</a:t>
            </a:r>
          </a:p>
        </p:txBody>
      </p:sp>
      <p:sp>
        <p:nvSpPr>
          <p:cNvPr id="7" name="Rectangle 6">
            <a:extLst>
              <a:ext uri="{FF2B5EF4-FFF2-40B4-BE49-F238E27FC236}">
                <a16:creationId xmlns:a16="http://schemas.microsoft.com/office/drawing/2014/main" id="{E6987FC6-3DFB-4C0D-8ED6-FD8989E13C4A}"/>
              </a:ext>
            </a:extLst>
          </p:cNvPr>
          <p:cNvSpPr/>
          <p:nvPr/>
        </p:nvSpPr>
        <p:spPr>
          <a:xfrm>
            <a:off x="2591162" y="1066171"/>
            <a:ext cx="9732874" cy="498598"/>
          </a:xfrm>
          <a:prstGeom prst="rect">
            <a:avLst/>
          </a:prstGeom>
        </p:spPr>
        <p:txBody>
          <a:bodyPr wrap="square">
            <a:spAutoFit/>
          </a:bodyPr>
          <a:lstStyle/>
          <a:p>
            <a:r>
              <a:rPr lang="en-US" sz="2640" b="1" dirty="0">
                <a:solidFill>
                  <a:srgbClr val="0070C0"/>
                </a:solidFill>
              </a:rPr>
              <a:t>Multicollinearity</a:t>
            </a:r>
            <a:r>
              <a:rPr lang="en-US" sz="2640" dirty="0"/>
              <a:t> – IV should not be highly correlated</a:t>
            </a:r>
          </a:p>
        </p:txBody>
      </p:sp>
      <p:pic>
        <p:nvPicPr>
          <p:cNvPr id="2" name="Picture 1">
            <a:extLst>
              <a:ext uri="{FF2B5EF4-FFF2-40B4-BE49-F238E27FC236}">
                <a16:creationId xmlns:a16="http://schemas.microsoft.com/office/drawing/2014/main" id="{79A98D9E-D98E-4A14-8F41-E04FBF65FC2B}"/>
              </a:ext>
            </a:extLst>
          </p:cNvPr>
          <p:cNvPicPr>
            <a:picLocks noChangeAspect="1"/>
          </p:cNvPicPr>
          <p:nvPr/>
        </p:nvPicPr>
        <p:blipFill>
          <a:blip r:embed="rId2"/>
          <a:stretch>
            <a:fillRect/>
          </a:stretch>
        </p:blipFill>
        <p:spPr>
          <a:xfrm>
            <a:off x="1302688" y="1968491"/>
            <a:ext cx="5318878" cy="1059850"/>
          </a:xfrm>
          <a:prstGeom prst="rect">
            <a:avLst/>
          </a:prstGeom>
        </p:spPr>
      </p:pic>
      <p:grpSp>
        <p:nvGrpSpPr>
          <p:cNvPr id="3" name="Group 2">
            <a:extLst>
              <a:ext uri="{FF2B5EF4-FFF2-40B4-BE49-F238E27FC236}">
                <a16:creationId xmlns:a16="http://schemas.microsoft.com/office/drawing/2014/main" id="{E0FF664E-1718-435A-A640-FA70ED55FA3D}"/>
              </a:ext>
            </a:extLst>
          </p:cNvPr>
          <p:cNvGrpSpPr/>
          <p:nvPr/>
        </p:nvGrpSpPr>
        <p:grpSpPr>
          <a:xfrm>
            <a:off x="4885475" y="3552433"/>
            <a:ext cx="4080510" cy="1703070"/>
            <a:chOff x="2591163" y="3263265"/>
            <a:chExt cx="4080510" cy="1703070"/>
          </a:xfrm>
        </p:grpSpPr>
        <p:pic>
          <p:nvPicPr>
            <p:cNvPr id="5" name="Picture 4">
              <a:extLst>
                <a:ext uri="{FF2B5EF4-FFF2-40B4-BE49-F238E27FC236}">
                  <a16:creationId xmlns:a16="http://schemas.microsoft.com/office/drawing/2014/main" id="{AF4E587E-1CE8-4A27-A2AF-8D97754C4632}"/>
                </a:ext>
              </a:extLst>
            </p:cNvPr>
            <p:cNvPicPr>
              <a:picLocks noChangeAspect="1"/>
            </p:cNvPicPr>
            <p:nvPr/>
          </p:nvPicPr>
          <p:blipFill>
            <a:blip r:embed="rId3"/>
            <a:stretch>
              <a:fillRect/>
            </a:stretch>
          </p:blipFill>
          <p:spPr>
            <a:xfrm>
              <a:off x="2591163" y="3263265"/>
              <a:ext cx="4080510" cy="1703070"/>
            </a:xfrm>
            <a:prstGeom prst="rect">
              <a:avLst/>
            </a:prstGeom>
          </p:spPr>
        </p:pic>
        <p:sp>
          <p:nvSpPr>
            <p:cNvPr id="8" name="Rectangle 7">
              <a:extLst>
                <a:ext uri="{FF2B5EF4-FFF2-40B4-BE49-F238E27FC236}">
                  <a16:creationId xmlns:a16="http://schemas.microsoft.com/office/drawing/2014/main" id="{80BFB22B-1F99-4C1C-A251-B477CD9F1AB7}"/>
                </a:ext>
              </a:extLst>
            </p:cNvPr>
            <p:cNvSpPr/>
            <p:nvPr/>
          </p:nvSpPr>
          <p:spPr>
            <a:xfrm>
              <a:off x="4045306" y="4220205"/>
              <a:ext cx="866851" cy="311562"/>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grpSp>
        <p:nvGrpSpPr>
          <p:cNvPr id="4" name="Group 3">
            <a:extLst>
              <a:ext uri="{FF2B5EF4-FFF2-40B4-BE49-F238E27FC236}">
                <a16:creationId xmlns:a16="http://schemas.microsoft.com/office/drawing/2014/main" id="{91AC956F-1B6E-429A-B2FA-0F3CF7820A55}"/>
              </a:ext>
            </a:extLst>
          </p:cNvPr>
          <p:cNvGrpSpPr/>
          <p:nvPr/>
        </p:nvGrpSpPr>
        <p:grpSpPr>
          <a:xfrm>
            <a:off x="1675494" y="6518569"/>
            <a:ext cx="4946072" cy="724598"/>
            <a:chOff x="2591163" y="6310047"/>
            <a:chExt cx="6572250" cy="776238"/>
          </a:xfrm>
        </p:grpSpPr>
        <p:pic>
          <p:nvPicPr>
            <p:cNvPr id="9" name="Picture 8">
              <a:extLst>
                <a:ext uri="{FF2B5EF4-FFF2-40B4-BE49-F238E27FC236}">
                  <a16:creationId xmlns:a16="http://schemas.microsoft.com/office/drawing/2014/main" id="{ABB9DBC5-1878-43FA-A7F2-FD2134A36506}"/>
                </a:ext>
              </a:extLst>
            </p:cNvPr>
            <p:cNvPicPr>
              <a:picLocks noChangeAspect="1"/>
            </p:cNvPicPr>
            <p:nvPr/>
          </p:nvPicPr>
          <p:blipFill>
            <a:blip r:embed="rId4"/>
            <a:stretch>
              <a:fillRect/>
            </a:stretch>
          </p:blipFill>
          <p:spPr>
            <a:xfrm>
              <a:off x="2591163" y="6310047"/>
              <a:ext cx="6572250" cy="742950"/>
            </a:xfrm>
            <a:prstGeom prst="rect">
              <a:avLst/>
            </a:prstGeom>
          </p:spPr>
        </p:pic>
        <p:sp>
          <p:nvSpPr>
            <p:cNvPr id="10" name="Rectangle 9">
              <a:extLst>
                <a:ext uri="{FF2B5EF4-FFF2-40B4-BE49-F238E27FC236}">
                  <a16:creationId xmlns:a16="http://schemas.microsoft.com/office/drawing/2014/main" id="{64E2789C-3486-46E3-BF10-79136D62CBF7}"/>
                </a:ext>
              </a:extLst>
            </p:cNvPr>
            <p:cNvSpPr/>
            <p:nvPr/>
          </p:nvSpPr>
          <p:spPr>
            <a:xfrm>
              <a:off x="3597230" y="6782704"/>
              <a:ext cx="2068373" cy="303581"/>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sp>
        <p:nvSpPr>
          <p:cNvPr id="11" name="TextBox 10">
            <a:extLst>
              <a:ext uri="{FF2B5EF4-FFF2-40B4-BE49-F238E27FC236}">
                <a16:creationId xmlns:a16="http://schemas.microsoft.com/office/drawing/2014/main" id="{B1A9F99F-B373-461C-97F0-B6CB54B85FC3}"/>
              </a:ext>
            </a:extLst>
          </p:cNvPr>
          <p:cNvSpPr txBox="1"/>
          <p:nvPr/>
        </p:nvSpPr>
        <p:spPr>
          <a:xfrm>
            <a:off x="1508595" y="5762511"/>
            <a:ext cx="11613210" cy="498598"/>
          </a:xfrm>
          <a:prstGeom prst="rect">
            <a:avLst/>
          </a:prstGeom>
          <a:noFill/>
        </p:spPr>
        <p:txBody>
          <a:bodyPr wrap="square" rtlCol="0">
            <a:spAutoFit/>
          </a:bodyPr>
          <a:lstStyle/>
          <a:p>
            <a:pPr algn="ctr"/>
            <a:r>
              <a:rPr lang="en-US" sz="2640" dirty="0"/>
              <a:t>Variance Inflation Factor (VIF) &gt; 10 may indicate multicollinearity</a:t>
            </a:r>
          </a:p>
        </p:txBody>
      </p:sp>
      <p:pic>
        <p:nvPicPr>
          <p:cNvPr id="12" name="Picture 11">
            <a:extLst>
              <a:ext uri="{FF2B5EF4-FFF2-40B4-BE49-F238E27FC236}">
                <a16:creationId xmlns:a16="http://schemas.microsoft.com/office/drawing/2014/main" id="{BDE8F8A9-DA48-4360-9AA6-AA6034599714}"/>
              </a:ext>
            </a:extLst>
          </p:cNvPr>
          <p:cNvPicPr>
            <a:picLocks noChangeAspect="1"/>
          </p:cNvPicPr>
          <p:nvPr/>
        </p:nvPicPr>
        <p:blipFill>
          <a:blip r:embed="rId5"/>
          <a:stretch>
            <a:fillRect/>
          </a:stretch>
        </p:blipFill>
        <p:spPr>
          <a:xfrm>
            <a:off x="8028249" y="1994008"/>
            <a:ext cx="5665149" cy="928713"/>
          </a:xfrm>
          <a:prstGeom prst="rect">
            <a:avLst/>
          </a:prstGeom>
        </p:spPr>
      </p:pic>
      <p:pic>
        <p:nvPicPr>
          <p:cNvPr id="13" name="Picture 12">
            <a:extLst>
              <a:ext uri="{FF2B5EF4-FFF2-40B4-BE49-F238E27FC236}">
                <a16:creationId xmlns:a16="http://schemas.microsoft.com/office/drawing/2014/main" id="{6D70A1CC-CAC1-4A0D-9A54-8F30F0BEA28F}"/>
              </a:ext>
            </a:extLst>
          </p:cNvPr>
          <p:cNvPicPr>
            <a:picLocks noChangeAspect="1"/>
          </p:cNvPicPr>
          <p:nvPr/>
        </p:nvPicPr>
        <p:blipFill>
          <a:blip r:embed="rId6"/>
          <a:stretch>
            <a:fillRect/>
          </a:stretch>
        </p:blipFill>
        <p:spPr>
          <a:xfrm>
            <a:off x="7298741" y="6423459"/>
            <a:ext cx="6924675" cy="1028700"/>
          </a:xfrm>
          <a:prstGeom prst="rect">
            <a:avLst/>
          </a:prstGeom>
        </p:spPr>
      </p:pic>
    </p:spTree>
    <p:extLst>
      <p:ext uri="{BB962C8B-B14F-4D97-AF65-F5344CB8AC3E}">
        <p14:creationId xmlns:p14="http://schemas.microsoft.com/office/powerpoint/2010/main" val="105158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3DD1D10-7C2D-4A73-8FAE-1766B0A8D88D}"/>
              </a:ext>
            </a:extLst>
          </p:cNvPr>
          <p:cNvSpPr>
            <a:spLocks noGrp="1"/>
          </p:cNvSpPr>
          <p:nvPr>
            <p:ph type="title"/>
          </p:nvPr>
        </p:nvSpPr>
        <p:spPr>
          <a:xfrm>
            <a:off x="2306364" y="258041"/>
            <a:ext cx="9984754" cy="1029730"/>
          </a:xfrm>
        </p:spPr>
        <p:txBody>
          <a:bodyPr/>
          <a:lstStyle/>
          <a:p>
            <a:r>
              <a:rPr lang="en-US" dirty="0"/>
              <a:t>Statistical Assumptions for Linear Regression</a:t>
            </a:r>
          </a:p>
        </p:txBody>
      </p:sp>
      <p:sp>
        <p:nvSpPr>
          <p:cNvPr id="7" name="Rectangle 6">
            <a:extLst>
              <a:ext uri="{FF2B5EF4-FFF2-40B4-BE49-F238E27FC236}">
                <a16:creationId xmlns:a16="http://schemas.microsoft.com/office/drawing/2014/main" id="{E6987FC6-3DFB-4C0D-8ED6-FD8989E13C4A}"/>
              </a:ext>
            </a:extLst>
          </p:cNvPr>
          <p:cNvSpPr/>
          <p:nvPr/>
        </p:nvSpPr>
        <p:spPr>
          <a:xfrm>
            <a:off x="509155" y="1066172"/>
            <a:ext cx="11814881" cy="498598"/>
          </a:xfrm>
          <a:prstGeom prst="rect">
            <a:avLst/>
          </a:prstGeom>
        </p:spPr>
        <p:txBody>
          <a:bodyPr wrap="square">
            <a:spAutoFit/>
          </a:bodyPr>
          <a:lstStyle/>
          <a:p>
            <a:r>
              <a:rPr lang="en-US" sz="2640" b="1" dirty="0">
                <a:solidFill>
                  <a:srgbClr val="0070C0"/>
                </a:solidFill>
              </a:rPr>
              <a:t>Auto-correlation</a:t>
            </a:r>
            <a:r>
              <a:rPr lang="en-US" sz="2640" dirty="0"/>
              <a:t> – Residuals should be independent from one another</a:t>
            </a:r>
          </a:p>
        </p:txBody>
      </p:sp>
      <p:sp>
        <p:nvSpPr>
          <p:cNvPr id="8" name="TextBox 7">
            <a:extLst>
              <a:ext uri="{FF2B5EF4-FFF2-40B4-BE49-F238E27FC236}">
                <a16:creationId xmlns:a16="http://schemas.microsoft.com/office/drawing/2014/main" id="{6B89EB13-7579-4D70-B317-2ABE20F745D0}"/>
              </a:ext>
            </a:extLst>
          </p:cNvPr>
          <p:cNvSpPr txBox="1"/>
          <p:nvPr/>
        </p:nvSpPr>
        <p:spPr>
          <a:xfrm>
            <a:off x="1844177" y="2219166"/>
            <a:ext cx="10942046" cy="904863"/>
          </a:xfrm>
          <a:prstGeom prst="rect">
            <a:avLst/>
          </a:prstGeom>
          <a:noFill/>
        </p:spPr>
        <p:txBody>
          <a:bodyPr wrap="square" rtlCol="0">
            <a:spAutoFit/>
          </a:bodyPr>
          <a:lstStyle/>
          <a:p>
            <a:pPr algn="ctr"/>
            <a:r>
              <a:rPr lang="en-US" sz="2640" dirty="0"/>
              <a:t>Durbin Watson Test value 1.5 to 2.5 may indicate no autocorrelation (for more precision look at the p-value)</a:t>
            </a:r>
          </a:p>
        </p:txBody>
      </p:sp>
      <p:grpSp>
        <p:nvGrpSpPr>
          <p:cNvPr id="2" name="Group 1">
            <a:extLst>
              <a:ext uri="{FF2B5EF4-FFF2-40B4-BE49-F238E27FC236}">
                <a16:creationId xmlns:a16="http://schemas.microsoft.com/office/drawing/2014/main" id="{C7664C5B-6EA9-4E31-A1F1-065E4451285D}"/>
              </a:ext>
            </a:extLst>
          </p:cNvPr>
          <p:cNvGrpSpPr/>
          <p:nvPr/>
        </p:nvGrpSpPr>
        <p:grpSpPr>
          <a:xfrm>
            <a:off x="701271" y="3662367"/>
            <a:ext cx="5437028" cy="904863"/>
            <a:chOff x="3873227" y="3392384"/>
            <a:chExt cx="6463879" cy="1173900"/>
          </a:xfrm>
        </p:grpSpPr>
        <p:pic>
          <p:nvPicPr>
            <p:cNvPr id="3" name="Picture 2">
              <a:extLst>
                <a:ext uri="{FF2B5EF4-FFF2-40B4-BE49-F238E27FC236}">
                  <a16:creationId xmlns:a16="http://schemas.microsoft.com/office/drawing/2014/main" id="{B7D42A50-465E-4DAC-9DF9-57EADD28B094}"/>
                </a:ext>
              </a:extLst>
            </p:cNvPr>
            <p:cNvPicPr>
              <a:picLocks noChangeAspect="1"/>
            </p:cNvPicPr>
            <p:nvPr/>
          </p:nvPicPr>
          <p:blipFill>
            <a:blip r:embed="rId2"/>
            <a:stretch>
              <a:fillRect/>
            </a:stretch>
          </p:blipFill>
          <p:spPr>
            <a:xfrm>
              <a:off x="3873227" y="3392384"/>
              <a:ext cx="6463879" cy="1173900"/>
            </a:xfrm>
            <a:prstGeom prst="rect">
              <a:avLst/>
            </a:prstGeom>
          </p:spPr>
        </p:pic>
        <p:sp>
          <p:nvSpPr>
            <p:cNvPr id="10" name="Rectangle 9">
              <a:extLst>
                <a:ext uri="{FF2B5EF4-FFF2-40B4-BE49-F238E27FC236}">
                  <a16:creationId xmlns:a16="http://schemas.microsoft.com/office/drawing/2014/main" id="{057A3932-866D-4F30-AB39-1C0938383759}"/>
                </a:ext>
              </a:extLst>
            </p:cNvPr>
            <p:cNvSpPr/>
            <p:nvPr/>
          </p:nvSpPr>
          <p:spPr>
            <a:xfrm flipV="1">
              <a:off x="7802389" y="3931671"/>
              <a:ext cx="1379429" cy="366256"/>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pic>
        <p:nvPicPr>
          <p:cNvPr id="4" name="Picture 3">
            <a:extLst>
              <a:ext uri="{FF2B5EF4-FFF2-40B4-BE49-F238E27FC236}">
                <a16:creationId xmlns:a16="http://schemas.microsoft.com/office/drawing/2014/main" id="{3758F00B-5214-43D8-8F66-C0070264782F}"/>
              </a:ext>
            </a:extLst>
          </p:cNvPr>
          <p:cNvPicPr>
            <a:picLocks noChangeAspect="1"/>
          </p:cNvPicPr>
          <p:nvPr/>
        </p:nvPicPr>
        <p:blipFill>
          <a:blip r:embed="rId3"/>
          <a:stretch>
            <a:fillRect/>
          </a:stretch>
        </p:blipFill>
        <p:spPr>
          <a:xfrm>
            <a:off x="8314545" y="3716098"/>
            <a:ext cx="4732973" cy="797403"/>
          </a:xfrm>
          <a:prstGeom prst="rect">
            <a:avLst/>
          </a:prstGeom>
        </p:spPr>
      </p:pic>
    </p:spTree>
    <p:extLst>
      <p:ext uri="{BB962C8B-B14F-4D97-AF65-F5344CB8AC3E}">
        <p14:creationId xmlns:p14="http://schemas.microsoft.com/office/powerpoint/2010/main" val="2844098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3DD1D10-7C2D-4A73-8FAE-1766B0A8D88D}"/>
              </a:ext>
            </a:extLst>
          </p:cNvPr>
          <p:cNvSpPr>
            <a:spLocks noGrp="1"/>
          </p:cNvSpPr>
          <p:nvPr>
            <p:ph type="title"/>
          </p:nvPr>
        </p:nvSpPr>
        <p:spPr>
          <a:xfrm>
            <a:off x="2306364" y="258041"/>
            <a:ext cx="9984754" cy="1029730"/>
          </a:xfrm>
        </p:spPr>
        <p:txBody>
          <a:bodyPr/>
          <a:lstStyle/>
          <a:p>
            <a:r>
              <a:rPr lang="en-US" dirty="0"/>
              <a:t>Statistical Assumptions for Linear Regression</a:t>
            </a:r>
          </a:p>
        </p:txBody>
      </p:sp>
      <p:sp>
        <p:nvSpPr>
          <p:cNvPr id="7" name="Rectangle 6">
            <a:extLst>
              <a:ext uri="{FF2B5EF4-FFF2-40B4-BE49-F238E27FC236}">
                <a16:creationId xmlns:a16="http://schemas.microsoft.com/office/drawing/2014/main" id="{E6987FC6-3DFB-4C0D-8ED6-FD8989E13C4A}"/>
              </a:ext>
            </a:extLst>
          </p:cNvPr>
          <p:cNvSpPr/>
          <p:nvPr/>
        </p:nvSpPr>
        <p:spPr>
          <a:xfrm>
            <a:off x="948651" y="1194959"/>
            <a:ext cx="11908400" cy="498598"/>
          </a:xfrm>
          <a:prstGeom prst="rect">
            <a:avLst/>
          </a:prstGeom>
        </p:spPr>
        <p:txBody>
          <a:bodyPr wrap="square">
            <a:spAutoFit/>
          </a:bodyPr>
          <a:lstStyle/>
          <a:p>
            <a:r>
              <a:rPr lang="en-US" sz="2640" b="1" dirty="0">
                <a:solidFill>
                  <a:srgbClr val="0070C0"/>
                </a:solidFill>
              </a:rPr>
              <a:t>Homoscedasticity</a:t>
            </a:r>
            <a:r>
              <a:rPr lang="en-US" sz="2640" dirty="0"/>
              <a:t> – Residuals should be equal across the regression line</a:t>
            </a:r>
          </a:p>
        </p:txBody>
      </p:sp>
      <p:pic>
        <p:nvPicPr>
          <p:cNvPr id="9" name="Picture 8">
            <a:extLst>
              <a:ext uri="{FF2B5EF4-FFF2-40B4-BE49-F238E27FC236}">
                <a16:creationId xmlns:a16="http://schemas.microsoft.com/office/drawing/2014/main" id="{79AEE27D-8BF1-4EF6-A814-C14720345C31}"/>
              </a:ext>
            </a:extLst>
          </p:cNvPr>
          <p:cNvPicPr>
            <a:picLocks noChangeAspect="1"/>
          </p:cNvPicPr>
          <p:nvPr/>
        </p:nvPicPr>
        <p:blipFill>
          <a:blip r:embed="rId2"/>
          <a:stretch>
            <a:fillRect/>
          </a:stretch>
        </p:blipFill>
        <p:spPr>
          <a:xfrm>
            <a:off x="2306365" y="2172711"/>
            <a:ext cx="3851910" cy="4834890"/>
          </a:xfrm>
          <a:prstGeom prst="rect">
            <a:avLst/>
          </a:prstGeom>
        </p:spPr>
      </p:pic>
      <p:sp>
        <p:nvSpPr>
          <p:cNvPr id="3" name="TextBox 2">
            <a:extLst>
              <a:ext uri="{FF2B5EF4-FFF2-40B4-BE49-F238E27FC236}">
                <a16:creationId xmlns:a16="http://schemas.microsoft.com/office/drawing/2014/main" id="{DDD1FCC7-21B2-4BF8-9B11-974F68517978}"/>
              </a:ext>
            </a:extLst>
          </p:cNvPr>
          <p:cNvSpPr txBox="1"/>
          <p:nvPr/>
        </p:nvSpPr>
        <p:spPr>
          <a:xfrm>
            <a:off x="2306364" y="2034568"/>
            <a:ext cx="4027018" cy="338554"/>
          </a:xfrm>
          <a:prstGeom prst="rect">
            <a:avLst/>
          </a:prstGeom>
          <a:noFill/>
        </p:spPr>
        <p:txBody>
          <a:bodyPr wrap="square" rtlCol="0">
            <a:spAutoFit/>
          </a:bodyPr>
          <a:lstStyle/>
          <a:p>
            <a:r>
              <a:rPr lang="en-US" sz="1600" dirty="0"/>
              <a:t>*From our diagnostics</a:t>
            </a:r>
          </a:p>
        </p:txBody>
      </p:sp>
      <p:pic>
        <p:nvPicPr>
          <p:cNvPr id="4" name="Picture 3">
            <a:extLst>
              <a:ext uri="{FF2B5EF4-FFF2-40B4-BE49-F238E27FC236}">
                <a16:creationId xmlns:a16="http://schemas.microsoft.com/office/drawing/2014/main" id="{43A63E77-AA66-449B-9B94-431893FE9BA6}"/>
              </a:ext>
            </a:extLst>
          </p:cNvPr>
          <p:cNvPicPr>
            <a:picLocks noChangeAspect="1"/>
          </p:cNvPicPr>
          <p:nvPr/>
        </p:nvPicPr>
        <p:blipFill>
          <a:blip r:embed="rId3"/>
          <a:stretch>
            <a:fillRect/>
          </a:stretch>
        </p:blipFill>
        <p:spPr>
          <a:xfrm>
            <a:off x="6902851" y="3156379"/>
            <a:ext cx="4801469" cy="2615315"/>
          </a:xfrm>
          <a:prstGeom prst="rect">
            <a:avLst/>
          </a:prstGeom>
        </p:spPr>
      </p:pic>
      <p:sp>
        <p:nvSpPr>
          <p:cNvPr id="5" name="TextBox 4">
            <a:extLst>
              <a:ext uri="{FF2B5EF4-FFF2-40B4-BE49-F238E27FC236}">
                <a16:creationId xmlns:a16="http://schemas.microsoft.com/office/drawing/2014/main" id="{4E255158-EC84-47BD-A7F2-A311152FC158}"/>
              </a:ext>
            </a:extLst>
          </p:cNvPr>
          <p:cNvSpPr txBox="1"/>
          <p:nvPr/>
        </p:nvSpPr>
        <p:spPr>
          <a:xfrm>
            <a:off x="6743699" y="2764203"/>
            <a:ext cx="5434445" cy="400110"/>
          </a:xfrm>
          <a:prstGeom prst="rect">
            <a:avLst/>
          </a:prstGeom>
          <a:noFill/>
        </p:spPr>
        <p:txBody>
          <a:bodyPr wrap="square" rtlCol="0">
            <a:spAutoFit/>
          </a:bodyPr>
          <a:lstStyle/>
          <a:p>
            <a:pPr algn="ctr"/>
            <a:r>
              <a:rPr lang="en-US" sz="2000" dirty="0"/>
              <a:t>Example of Heteroscedasticity</a:t>
            </a:r>
          </a:p>
        </p:txBody>
      </p:sp>
    </p:spTree>
    <p:extLst>
      <p:ext uri="{BB962C8B-B14F-4D97-AF65-F5344CB8AC3E}">
        <p14:creationId xmlns:p14="http://schemas.microsoft.com/office/powerpoint/2010/main" val="3099847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2689549-E068-45F8-AAB1-D96651EAD6FF}"/>
              </a:ext>
            </a:extLst>
          </p:cNvPr>
          <p:cNvSpPr/>
          <p:nvPr/>
        </p:nvSpPr>
        <p:spPr>
          <a:xfrm>
            <a:off x="0" y="0"/>
            <a:ext cx="14630400" cy="822960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 name="Title 1">
            <a:extLst>
              <a:ext uri="{FF2B5EF4-FFF2-40B4-BE49-F238E27FC236}">
                <a16:creationId xmlns:a16="http://schemas.microsoft.com/office/drawing/2014/main" id="{DD1D63E6-828C-49C5-8394-EAC832B3A368}"/>
              </a:ext>
            </a:extLst>
          </p:cNvPr>
          <p:cNvSpPr>
            <a:spLocks noGrp="1"/>
          </p:cNvSpPr>
          <p:nvPr>
            <p:ph type="title"/>
          </p:nvPr>
        </p:nvSpPr>
        <p:spPr/>
        <p:txBody>
          <a:bodyPr/>
          <a:lstStyle/>
          <a:p>
            <a:r>
              <a:rPr lang="en-US" sz="4320" dirty="0">
                <a:solidFill>
                  <a:schemeClr val="bg1">
                    <a:lumMod val="95000"/>
                  </a:schemeClr>
                </a:solidFill>
              </a:rPr>
              <a:t>Attendance Question</a:t>
            </a:r>
          </a:p>
        </p:txBody>
      </p:sp>
      <p:sp>
        <p:nvSpPr>
          <p:cNvPr id="3" name="Content Placeholder 2">
            <a:extLst>
              <a:ext uri="{FF2B5EF4-FFF2-40B4-BE49-F238E27FC236}">
                <a16:creationId xmlns:a16="http://schemas.microsoft.com/office/drawing/2014/main" id="{48D15C34-EFAD-40C1-9C31-F8EE0D2B5064}"/>
              </a:ext>
            </a:extLst>
          </p:cNvPr>
          <p:cNvSpPr>
            <a:spLocks noGrp="1"/>
          </p:cNvSpPr>
          <p:nvPr>
            <p:ph sz="half" idx="1"/>
          </p:nvPr>
        </p:nvSpPr>
        <p:spPr>
          <a:xfrm>
            <a:off x="2209930" y="3844590"/>
            <a:ext cx="9661240" cy="1111919"/>
          </a:xfrm>
        </p:spPr>
        <p:txBody>
          <a:bodyPr/>
          <a:lstStyle/>
          <a:p>
            <a:pPr marL="0" indent="0" algn="ctr">
              <a:buNone/>
            </a:pPr>
            <a:r>
              <a:rPr lang="en-US" sz="3840" b="1" i="1" dirty="0">
                <a:solidFill>
                  <a:schemeClr val="accent1">
                    <a:lumMod val="60000"/>
                    <a:lumOff val="40000"/>
                  </a:schemeClr>
                </a:solidFill>
              </a:rPr>
              <a:t>What is your favorite hobby?</a:t>
            </a:r>
          </a:p>
        </p:txBody>
      </p:sp>
      <p:sp>
        <p:nvSpPr>
          <p:cNvPr id="6" name="Content Placeholder 2">
            <a:extLst>
              <a:ext uri="{FF2B5EF4-FFF2-40B4-BE49-F238E27FC236}">
                <a16:creationId xmlns:a16="http://schemas.microsoft.com/office/drawing/2014/main" id="{3FBC31F2-0992-4249-9D20-B36B6C31A300}"/>
              </a:ext>
            </a:extLst>
          </p:cNvPr>
          <p:cNvSpPr txBox="1">
            <a:spLocks/>
          </p:cNvSpPr>
          <p:nvPr/>
        </p:nvSpPr>
        <p:spPr>
          <a:xfrm>
            <a:off x="2335660" y="6197699"/>
            <a:ext cx="9661240" cy="1111919"/>
          </a:xfrm>
          <a:prstGeom prst="rect">
            <a:avLst/>
          </a:prstGeom>
        </p:spPr>
        <p:txBody>
          <a:bodyPr vert="horz" lIns="0" tIns="0" rIns="0" bIns="0" rtlCol="0">
            <a:noAutofit/>
          </a:bodyPr>
          <a:lstStyle>
            <a:lvl1pPr marL="171450" indent="-171450" algn="l" defTabSz="457200" rtl="0" eaLnBrk="1" latinLnBrk="0" hangingPunct="1">
              <a:spcBef>
                <a:spcPts val="500"/>
              </a:spcBef>
              <a:buFont typeface="Arial"/>
              <a:buChar char="•"/>
              <a:defRPr lang="en-US" sz="1800" kern="1200" dirty="0" smtClean="0">
                <a:solidFill>
                  <a:schemeClr val="tx1"/>
                </a:solidFill>
                <a:latin typeface="+mn-lt"/>
                <a:ea typeface="+mn-ea"/>
                <a:cs typeface="+mn-cs"/>
              </a:defRPr>
            </a:lvl1pPr>
            <a:lvl2pPr marL="342900" indent="-171450" algn="l" defTabSz="457200" rtl="0" eaLnBrk="1" latinLnBrk="0" hangingPunct="1">
              <a:spcBef>
                <a:spcPts val="500"/>
              </a:spcBef>
              <a:buFont typeface="Arial"/>
              <a:buChar char="–"/>
              <a:defRPr lang="en-US" sz="1800" kern="1200" dirty="0" smtClean="0">
                <a:solidFill>
                  <a:schemeClr val="tx1"/>
                </a:solidFill>
                <a:latin typeface="+mn-lt"/>
                <a:ea typeface="+mn-ea"/>
                <a:cs typeface="+mn-cs"/>
              </a:defRPr>
            </a:lvl2pPr>
            <a:lvl3pPr marL="514350" indent="-171450" algn="l" defTabSz="457200" rtl="0" eaLnBrk="1" latinLnBrk="0" hangingPunct="1">
              <a:spcBef>
                <a:spcPts val="500"/>
              </a:spcBef>
              <a:buFont typeface="Arial"/>
              <a:buChar char="•"/>
              <a:defRPr lang="en-US" sz="1800" kern="1200" dirty="0" smtClean="0">
                <a:solidFill>
                  <a:schemeClr val="tx1"/>
                </a:solidFill>
                <a:latin typeface="+mn-lt"/>
                <a:ea typeface="+mn-ea"/>
                <a:cs typeface="+mn-cs"/>
              </a:defRPr>
            </a:lvl3pPr>
            <a:lvl4pPr marL="685800" indent="-171450" algn="l" defTabSz="457200" rtl="0" eaLnBrk="1" latinLnBrk="0" hangingPunct="1">
              <a:spcBef>
                <a:spcPts val="500"/>
              </a:spcBef>
              <a:buSzPct val="100000"/>
              <a:buFont typeface="Arial"/>
              <a:buChar char="–"/>
              <a:defRPr lang="en-US" sz="1800" kern="1200" dirty="0" smtClean="0">
                <a:solidFill>
                  <a:schemeClr val="tx1"/>
                </a:solidFill>
                <a:latin typeface="+mn-lt"/>
                <a:ea typeface="+mn-ea"/>
                <a:cs typeface="+mn-cs"/>
              </a:defRPr>
            </a:lvl4pPr>
            <a:lvl5pPr marL="858838" indent="-173038" algn="l" defTabSz="457200" rtl="0" eaLnBrk="1" latinLnBrk="0" hangingPunct="1">
              <a:spcBef>
                <a:spcPts val="500"/>
              </a:spcBef>
              <a:buFont typeface="Arial"/>
              <a:buChar char="•"/>
              <a:defRPr lang="en-US" sz="1800" kern="1200" dirty="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80" b="1" i="1" dirty="0">
                <a:solidFill>
                  <a:schemeClr val="bg1"/>
                </a:solidFill>
              </a:rPr>
              <a:t>**Log your answer now on the linked form on the DSDP Participant SharePoint site**</a:t>
            </a:r>
          </a:p>
        </p:txBody>
      </p:sp>
      <p:sp>
        <p:nvSpPr>
          <p:cNvPr id="7" name="Content Placeholder 2">
            <a:extLst>
              <a:ext uri="{FF2B5EF4-FFF2-40B4-BE49-F238E27FC236}">
                <a16:creationId xmlns:a16="http://schemas.microsoft.com/office/drawing/2014/main" id="{B805C13C-B2AA-454B-AF36-05610427DFEC}"/>
              </a:ext>
            </a:extLst>
          </p:cNvPr>
          <p:cNvSpPr txBox="1">
            <a:spLocks/>
          </p:cNvSpPr>
          <p:nvPr/>
        </p:nvSpPr>
        <p:spPr>
          <a:xfrm>
            <a:off x="2484250" y="1942516"/>
            <a:ext cx="9661240" cy="1111919"/>
          </a:xfrm>
          <a:prstGeom prst="rect">
            <a:avLst/>
          </a:prstGeom>
        </p:spPr>
        <p:txBody>
          <a:bodyPr vert="horz" lIns="0" tIns="0" rIns="0" bIns="0" rtlCol="0">
            <a:noAutofit/>
          </a:bodyPr>
          <a:lstStyle>
            <a:lvl1pPr marL="205774" indent="-205774" algn="l" defTabSz="548731" rtl="0" eaLnBrk="1" latinLnBrk="0" hangingPunct="1">
              <a:spcBef>
                <a:spcPts val="600"/>
              </a:spcBef>
              <a:buFont typeface="Arial"/>
              <a:buChar char="•"/>
              <a:defRPr lang="en-US" sz="2200" kern="1200" dirty="0" smtClean="0">
                <a:solidFill>
                  <a:schemeClr val="tx1"/>
                </a:solidFill>
                <a:latin typeface="+mn-lt"/>
                <a:ea typeface="+mn-ea"/>
                <a:cs typeface="+mn-cs"/>
              </a:defRPr>
            </a:lvl1pPr>
            <a:lvl2pPr marL="411549" indent="-205774" algn="l" defTabSz="548731" rtl="0" eaLnBrk="1" latinLnBrk="0" hangingPunct="1">
              <a:spcBef>
                <a:spcPts val="600"/>
              </a:spcBef>
              <a:buFont typeface="Arial"/>
              <a:buChar char="–"/>
              <a:defRPr lang="en-US" sz="2200" kern="1200" dirty="0" smtClean="0">
                <a:solidFill>
                  <a:schemeClr val="tx1"/>
                </a:solidFill>
                <a:latin typeface="+mn-lt"/>
                <a:ea typeface="+mn-ea"/>
                <a:cs typeface="+mn-cs"/>
              </a:defRPr>
            </a:lvl2pPr>
            <a:lvl3pPr marL="617323" indent="-205774" algn="l" defTabSz="548731" rtl="0" eaLnBrk="1" latinLnBrk="0" hangingPunct="1">
              <a:spcBef>
                <a:spcPts val="600"/>
              </a:spcBef>
              <a:buFont typeface="Arial"/>
              <a:buChar char="•"/>
              <a:defRPr lang="en-US" sz="2200" kern="1200" dirty="0" smtClean="0">
                <a:solidFill>
                  <a:schemeClr val="tx1"/>
                </a:solidFill>
                <a:latin typeface="+mn-lt"/>
                <a:ea typeface="+mn-ea"/>
                <a:cs typeface="+mn-cs"/>
              </a:defRPr>
            </a:lvl3pPr>
            <a:lvl4pPr marL="823097" indent="-205774" algn="l" defTabSz="548731" rtl="0" eaLnBrk="1" latinLnBrk="0" hangingPunct="1">
              <a:spcBef>
                <a:spcPts val="600"/>
              </a:spcBef>
              <a:buSzPct val="100000"/>
              <a:buFont typeface="Arial"/>
              <a:buChar char="–"/>
              <a:defRPr lang="en-US" sz="2200" kern="1200" dirty="0" smtClean="0">
                <a:solidFill>
                  <a:schemeClr val="tx1"/>
                </a:solidFill>
                <a:latin typeface="+mn-lt"/>
                <a:ea typeface="+mn-ea"/>
                <a:cs typeface="+mn-cs"/>
              </a:defRPr>
            </a:lvl4pPr>
            <a:lvl5pPr marL="1030777" indent="-207680" algn="l" defTabSz="548731" rtl="0" eaLnBrk="1" latinLnBrk="0" hangingPunct="1">
              <a:spcBef>
                <a:spcPts val="600"/>
              </a:spcBef>
              <a:buFont typeface="Arial"/>
              <a:buChar char="•"/>
              <a:defRPr lang="en-US" sz="2200" kern="1200" dirty="0">
                <a:solidFill>
                  <a:schemeClr val="tx1"/>
                </a:solidFill>
                <a:latin typeface="+mn-lt"/>
                <a:ea typeface="+mn-ea"/>
                <a:cs typeface="+mn-cs"/>
              </a:defRPr>
            </a:lvl5pPr>
            <a:lvl6pPr marL="3018023" indent="-274366" algn="l" defTabSz="548731" rtl="0" eaLnBrk="1" latinLnBrk="0" hangingPunct="1">
              <a:spcBef>
                <a:spcPct val="20000"/>
              </a:spcBef>
              <a:buFont typeface="Arial"/>
              <a:buChar char="•"/>
              <a:defRPr sz="2400" kern="1200">
                <a:solidFill>
                  <a:schemeClr val="tx1"/>
                </a:solidFill>
                <a:latin typeface="+mn-lt"/>
                <a:ea typeface="+mn-ea"/>
                <a:cs typeface="+mn-cs"/>
              </a:defRPr>
            </a:lvl6pPr>
            <a:lvl7pPr marL="3566754" indent="-274366" algn="l" defTabSz="548731" rtl="0" eaLnBrk="1" latinLnBrk="0" hangingPunct="1">
              <a:spcBef>
                <a:spcPct val="20000"/>
              </a:spcBef>
              <a:buFont typeface="Arial"/>
              <a:buChar char="•"/>
              <a:defRPr sz="2400" kern="1200">
                <a:solidFill>
                  <a:schemeClr val="tx1"/>
                </a:solidFill>
                <a:latin typeface="+mn-lt"/>
                <a:ea typeface="+mn-ea"/>
                <a:cs typeface="+mn-cs"/>
              </a:defRPr>
            </a:lvl7pPr>
            <a:lvl8pPr marL="4115486" indent="-274366" algn="l" defTabSz="548731" rtl="0" eaLnBrk="1" latinLnBrk="0" hangingPunct="1">
              <a:spcBef>
                <a:spcPct val="20000"/>
              </a:spcBef>
              <a:buFont typeface="Arial"/>
              <a:buChar char="•"/>
              <a:defRPr sz="2400" kern="1200">
                <a:solidFill>
                  <a:schemeClr val="tx1"/>
                </a:solidFill>
                <a:latin typeface="+mn-lt"/>
                <a:ea typeface="+mn-ea"/>
                <a:cs typeface="+mn-cs"/>
              </a:defRPr>
            </a:lvl8pPr>
            <a:lvl9pPr marL="4664217" indent="-274366" algn="l" defTabSz="548731"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a:buNone/>
            </a:pPr>
            <a:r>
              <a:rPr lang="en-US" sz="3840" b="1" i="1" dirty="0">
                <a:solidFill>
                  <a:schemeClr val="bg1"/>
                </a:solidFill>
              </a:rPr>
              <a:t>This is the </a:t>
            </a:r>
            <a:r>
              <a:rPr lang="en-US" sz="3840" b="1" i="1" u="sng" dirty="0">
                <a:solidFill>
                  <a:srgbClr val="FFFF00"/>
                </a:solidFill>
              </a:rPr>
              <a:t>Regression</a:t>
            </a:r>
            <a:r>
              <a:rPr lang="en-US" sz="3840" i="1" dirty="0">
                <a:solidFill>
                  <a:srgbClr val="FFFF00"/>
                </a:solidFill>
              </a:rPr>
              <a:t> </a:t>
            </a:r>
            <a:r>
              <a:rPr lang="en-US" sz="3840" i="1" dirty="0">
                <a:solidFill>
                  <a:schemeClr val="bg1"/>
                </a:solidFill>
              </a:rPr>
              <a:t>Lecture</a:t>
            </a:r>
          </a:p>
        </p:txBody>
      </p:sp>
    </p:spTree>
    <p:extLst>
      <p:ext uri="{BB962C8B-B14F-4D97-AF65-F5344CB8AC3E}">
        <p14:creationId xmlns:p14="http://schemas.microsoft.com/office/powerpoint/2010/main" val="2808049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D03F-8025-4CCA-B638-A204171F1A29}"/>
              </a:ext>
            </a:extLst>
          </p:cNvPr>
          <p:cNvSpPr>
            <a:spLocks noGrp="1"/>
          </p:cNvSpPr>
          <p:nvPr>
            <p:ph type="title"/>
          </p:nvPr>
        </p:nvSpPr>
        <p:spPr/>
        <p:txBody>
          <a:bodyPr/>
          <a:lstStyle/>
          <a:p>
            <a:r>
              <a:rPr lang="en-US" dirty="0"/>
              <a:t>Multivariate Linear Regression</a:t>
            </a:r>
          </a:p>
        </p:txBody>
      </p:sp>
      <p:sp>
        <p:nvSpPr>
          <p:cNvPr id="3" name="Content Placeholder 2">
            <a:extLst>
              <a:ext uri="{FF2B5EF4-FFF2-40B4-BE49-F238E27FC236}">
                <a16:creationId xmlns:a16="http://schemas.microsoft.com/office/drawing/2014/main" id="{66FB6316-6B04-4671-B6D1-32DA8C8712D4}"/>
              </a:ext>
            </a:extLst>
          </p:cNvPr>
          <p:cNvSpPr>
            <a:spLocks noGrp="1"/>
          </p:cNvSpPr>
          <p:nvPr>
            <p:ph sz="half" idx="1"/>
          </p:nvPr>
        </p:nvSpPr>
        <p:spPr>
          <a:xfrm>
            <a:off x="658368" y="1395330"/>
            <a:ext cx="13653655" cy="5894404"/>
          </a:xfrm>
        </p:spPr>
        <p:txBody>
          <a:bodyPr/>
          <a:lstStyle/>
          <a:p>
            <a:r>
              <a:rPr lang="en-US" dirty="0"/>
              <a:t>Purpose of multivariate regression is two-fold</a:t>
            </a:r>
          </a:p>
          <a:p>
            <a:pPr marL="617220" lvl="1" indent="-411480">
              <a:buFont typeface="+mj-lt"/>
              <a:buAutoNum type="arabicPeriod"/>
            </a:pPr>
            <a:r>
              <a:rPr lang="en-US" b="1" dirty="0"/>
              <a:t>Prediction</a:t>
            </a:r>
          </a:p>
          <a:p>
            <a:pPr lvl="2"/>
            <a:r>
              <a:rPr lang="en-US" dirty="0"/>
              <a:t>More than likely, you will need multiple variables to be able to predict your outcome.</a:t>
            </a:r>
          </a:p>
          <a:p>
            <a:pPr lvl="2"/>
            <a:r>
              <a:rPr lang="en-US" dirty="0"/>
              <a:t>We live in a complex world and multiple things are more than likely interacting to influence outcome</a:t>
            </a:r>
          </a:p>
          <a:p>
            <a:pPr lvl="2"/>
            <a:endParaRPr lang="en-US" dirty="0"/>
          </a:p>
          <a:p>
            <a:pPr lvl="2"/>
            <a:endParaRPr lang="en-US" dirty="0"/>
          </a:p>
          <a:p>
            <a:pPr marL="617220" lvl="1" indent="-411480">
              <a:buFont typeface="+mj-lt"/>
              <a:buAutoNum type="arabicPeriod"/>
            </a:pPr>
            <a:r>
              <a:rPr lang="en-US" b="1" dirty="0"/>
              <a:t>Adjustment</a:t>
            </a:r>
          </a:p>
          <a:p>
            <a:pPr lvl="2"/>
            <a:r>
              <a:rPr lang="en-US" dirty="0"/>
              <a:t>If your goal is to better understand the relationship between a variable and a predictor, you many need to “account” for other things in the relationship.</a:t>
            </a:r>
          </a:p>
          <a:p>
            <a:pPr lvl="2"/>
            <a:r>
              <a:rPr lang="en-US" dirty="0"/>
              <a:t>Often times, your explanation of this relationship will not be accepted if you aren’t adjusting (accounting) for other things in the model.</a:t>
            </a:r>
          </a:p>
        </p:txBody>
      </p:sp>
      <p:grpSp>
        <p:nvGrpSpPr>
          <p:cNvPr id="12" name="Group 11">
            <a:extLst>
              <a:ext uri="{FF2B5EF4-FFF2-40B4-BE49-F238E27FC236}">
                <a16:creationId xmlns:a16="http://schemas.microsoft.com/office/drawing/2014/main" id="{330FEA34-EA85-4CFB-A7F6-8ED759ACFD93}"/>
              </a:ext>
            </a:extLst>
          </p:cNvPr>
          <p:cNvGrpSpPr/>
          <p:nvPr/>
        </p:nvGrpSpPr>
        <p:grpSpPr>
          <a:xfrm>
            <a:off x="4066262" y="6125908"/>
            <a:ext cx="7835568" cy="535531"/>
            <a:chOff x="1864552" y="5330061"/>
            <a:chExt cx="6529640" cy="446276"/>
          </a:xfrm>
        </p:grpSpPr>
        <p:sp>
          <p:nvSpPr>
            <p:cNvPr id="6" name="TextBox 5">
              <a:extLst>
                <a:ext uri="{FF2B5EF4-FFF2-40B4-BE49-F238E27FC236}">
                  <a16:creationId xmlns:a16="http://schemas.microsoft.com/office/drawing/2014/main" id="{8DEDF45A-ED1F-4CD8-B59E-F4D110808CBC}"/>
                </a:ext>
              </a:extLst>
            </p:cNvPr>
            <p:cNvSpPr txBox="1"/>
            <p:nvPr/>
          </p:nvSpPr>
          <p:spPr>
            <a:xfrm>
              <a:off x="3319272" y="5422393"/>
              <a:ext cx="5074920" cy="261610"/>
            </a:xfrm>
            <a:prstGeom prst="rect">
              <a:avLst/>
            </a:prstGeom>
            <a:noFill/>
          </p:spPr>
          <p:txBody>
            <a:bodyPr wrap="square" rtlCol="0">
              <a:spAutoFit/>
            </a:bodyPr>
            <a:lstStyle/>
            <a:p>
              <a:r>
                <a:rPr lang="en-US" sz="1440" b="1" dirty="0">
                  <a:solidFill>
                    <a:srgbClr val="97002E"/>
                  </a:solidFill>
                </a:rPr>
                <a:t>=  Mini Van Driver</a:t>
              </a:r>
            </a:p>
          </p:txBody>
        </p:sp>
        <p:sp>
          <p:nvSpPr>
            <p:cNvPr id="7" name="TextBox 6">
              <a:extLst>
                <a:ext uri="{FF2B5EF4-FFF2-40B4-BE49-F238E27FC236}">
                  <a16:creationId xmlns:a16="http://schemas.microsoft.com/office/drawing/2014/main" id="{D15E82D8-5A7E-4673-9C43-F45C25137DFE}"/>
                </a:ext>
              </a:extLst>
            </p:cNvPr>
            <p:cNvSpPr txBox="1"/>
            <p:nvPr/>
          </p:nvSpPr>
          <p:spPr>
            <a:xfrm>
              <a:off x="1864552" y="5330061"/>
              <a:ext cx="1554480" cy="446276"/>
            </a:xfrm>
            <a:prstGeom prst="rect">
              <a:avLst/>
            </a:prstGeom>
            <a:noFill/>
          </p:spPr>
          <p:txBody>
            <a:bodyPr wrap="square" rtlCol="0">
              <a:spAutoFit/>
            </a:bodyPr>
            <a:lstStyle/>
            <a:p>
              <a:pPr algn="ctr"/>
              <a:r>
                <a:rPr lang="en-US" sz="1440" b="1" dirty="0">
                  <a:solidFill>
                    <a:srgbClr val="97002E"/>
                  </a:solidFill>
                </a:rPr>
                <a:t>Purchase NEW coffee product</a:t>
              </a:r>
            </a:p>
          </p:txBody>
        </p:sp>
      </p:grpSp>
      <p:grpSp>
        <p:nvGrpSpPr>
          <p:cNvPr id="11" name="Group 10">
            <a:extLst>
              <a:ext uri="{FF2B5EF4-FFF2-40B4-BE49-F238E27FC236}">
                <a16:creationId xmlns:a16="http://schemas.microsoft.com/office/drawing/2014/main" id="{2DA56075-8AE1-4C91-8539-13903D9CB74D}"/>
              </a:ext>
            </a:extLst>
          </p:cNvPr>
          <p:cNvGrpSpPr/>
          <p:nvPr/>
        </p:nvGrpSpPr>
        <p:grpSpPr>
          <a:xfrm>
            <a:off x="3946550" y="3307712"/>
            <a:ext cx="7790688" cy="535531"/>
            <a:chOff x="1764792" y="2756426"/>
            <a:chExt cx="6492240" cy="446276"/>
          </a:xfrm>
        </p:grpSpPr>
        <p:sp>
          <p:nvSpPr>
            <p:cNvPr id="5" name="TextBox 4">
              <a:extLst>
                <a:ext uri="{FF2B5EF4-FFF2-40B4-BE49-F238E27FC236}">
                  <a16:creationId xmlns:a16="http://schemas.microsoft.com/office/drawing/2014/main" id="{AC6C33F4-582C-4057-8606-126F099F7382}"/>
                </a:ext>
              </a:extLst>
            </p:cNvPr>
            <p:cNvSpPr txBox="1"/>
            <p:nvPr/>
          </p:nvSpPr>
          <p:spPr>
            <a:xfrm>
              <a:off x="1764792" y="2756426"/>
              <a:ext cx="1554480" cy="446276"/>
            </a:xfrm>
            <a:prstGeom prst="rect">
              <a:avLst/>
            </a:prstGeom>
            <a:noFill/>
          </p:spPr>
          <p:txBody>
            <a:bodyPr wrap="square" rtlCol="0">
              <a:spAutoFit/>
            </a:bodyPr>
            <a:lstStyle/>
            <a:p>
              <a:pPr algn="ctr"/>
              <a:r>
                <a:rPr lang="en-US" sz="1440" b="1" dirty="0">
                  <a:solidFill>
                    <a:srgbClr val="97002E"/>
                  </a:solidFill>
                </a:rPr>
                <a:t>Purchase NEW coffee product</a:t>
              </a:r>
            </a:p>
          </p:txBody>
        </p:sp>
        <p:sp>
          <p:nvSpPr>
            <p:cNvPr id="8" name="TextBox 7">
              <a:extLst>
                <a:ext uri="{FF2B5EF4-FFF2-40B4-BE49-F238E27FC236}">
                  <a16:creationId xmlns:a16="http://schemas.microsoft.com/office/drawing/2014/main" id="{DCB94D8C-F157-476A-8CFA-D646FCB39BC2}"/>
                </a:ext>
              </a:extLst>
            </p:cNvPr>
            <p:cNvSpPr txBox="1"/>
            <p:nvPr/>
          </p:nvSpPr>
          <p:spPr>
            <a:xfrm>
              <a:off x="3182112" y="2815101"/>
              <a:ext cx="5074920" cy="261610"/>
            </a:xfrm>
            <a:prstGeom prst="rect">
              <a:avLst/>
            </a:prstGeom>
            <a:noFill/>
          </p:spPr>
          <p:txBody>
            <a:bodyPr wrap="square" rtlCol="0">
              <a:spAutoFit/>
            </a:bodyPr>
            <a:lstStyle/>
            <a:p>
              <a:r>
                <a:rPr lang="en-US" sz="1440" b="1" dirty="0">
                  <a:solidFill>
                    <a:srgbClr val="97002E"/>
                  </a:solidFill>
                </a:rPr>
                <a:t>=  Time of Day + Age + # kids + Weather</a:t>
              </a:r>
            </a:p>
          </p:txBody>
        </p:sp>
      </p:grpSp>
      <p:grpSp>
        <p:nvGrpSpPr>
          <p:cNvPr id="13" name="Group 12">
            <a:extLst>
              <a:ext uri="{FF2B5EF4-FFF2-40B4-BE49-F238E27FC236}">
                <a16:creationId xmlns:a16="http://schemas.microsoft.com/office/drawing/2014/main" id="{A56C113E-8C8D-4292-AF3C-52C6F077B301}"/>
              </a:ext>
            </a:extLst>
          </p:cNvPr>
          <p:cNvGrpSpPr/>
          <p:nvPr/>
        </p:nvGrpSpPr>
        <p:grpSpPr>
          <a:xfrm>
            <a:off x="4066262" y="6867487"/>
            <a:ext cx="7835568" cy="535531"/>
            <a:chOff x="1864552" y="5948045"/>
            <a:chExt cx="6529640" cy="446276"/>
          </a:xfrm>
        </p:grpSpPr>
        <p:sp>
          <p:nvSpPr>
            <p:cNvPr id="9" name="TextBox 8">
              <a:extLst>
                <a:ext uri="{FF2B5EF4-FFF2-40B4-BE49-F238E27FC236}">
                  <a16:creationId xmlns:a16="http://schemas.microsoft.com/office/drawing/2014/main" id="{6B0F6330-343D-4A0C-9DAB-417EE8E74AB8}"/>
                </a:ext>
              </a:extLst>
            </p:cNvPr>
            <p:cNvSpPr txBox="1"/>
            <p:nvPr/>
          </p:nvSpPr>
          <p:spPr>
            <a:xfrm>
              <a:off x="3319272" y="6074779"/>
              <a:ext cx="5074920" cy="261610"/>
            </a:xfrm>
            <a:prstGeom prst="rect">
              <a:avLst/>
            </a:prstGeom>
            <a:noFill/>
          </p:spPr>
          <p:txBody>
            <a:bodyPr wrap="square" rtlCol="0">
              <a:spAutoFit/>
            </a:bodyPr>
            <a:lstStyle/>
            <a:p>
              <a:r>
                <a:rPr lang="en-US" sz="1440" b="1" dirty="0">
                  <a:solidFill>
                    <a:srgbClr val="97002E"/>
                  </a:solidFill>
                </a:rPr>
                <a:t>=  Time of Day + Age + # kids + Weather +  Mini Van Driver</a:t>
              </a:r>
            </a:p>
          </p:txBody>
        </p:sp>
        <p:sp>
          <p:nvSpPr>
            <p:cNvPr id="10" name="TextBox 9">
              <a:extLst>
                <a:ext uri="{FF2B5EF4-FFF2-40B4-BE49-F238E27FC236}">
                  <a16:creationId xmlns:a16="http://schemas.microsoft.com/office/drawing/2014/main" id="{6B949F36-F1D5-4C7E-92F7-4C26BA3E4682}"/>
                </a:ext>
              </a:extLst>
            </p:cNvPr>
            <p:cNvSpPr txBox="1"/>
            <p:nvPr/>
          </p:nvSpPr>
          <p:spPr>
            <a:xfrm>
              <a:off x="1864552" y="5948045"/>
              <a:ext cx="1554480" cy="446276"/>
            </a:xfrm>
            <a:prstGeom prst="rect">
              <a:avLst/>
            </a:prstGeom>
            <a:noFill/>
          </p:spPr>
          <p:txBody>
            <a:bodyPr wrap="square" rtlCol="0">
              <a:spAutoFit/>
            </a:bodyPr>
            <a:lstStyle/>
            <a:p>
              <a:pPr algn="ctr"/>
              <a:r>
                <a:rPr lang="en-US" sz="1440" b="1" dirty="0">
                  <a:solidFill>
                    <a:srgbClr val="97002E"/>
                  </a:solidFill>
                </a:rPr>
                <a:t>Purchase NEW coffee product</a:t>
              </a:r>
            </a:p>
          </p:txBody>
        </p:sp>
      </p:grpSp>
    </p:spTree>
    <p:extLst>
      <p:ext uri="{BB962C8B-B14F-4D97-AF65-F5344CB8AC3E}">
        <p14:creationId xmlns:p14="http://schemas.microsoft.com/office/powerpoint/2010/main" val="79207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28CF-884D-4E02-8ECE-E0946A24E125}"/>
              </a:ext>
            </a:extLst>
          </p:cNvPr>
          <p:cNvSpPr>
            <a:spLocks noGrp="1"/>
          </p:cNvSpPr>
          <p:nvPr>
            <p:ph type="title"/>
          </p:nvPr>
        </p:nvSpPr>
        <p:spPr/>
        <p:txBody>
          <a:bodyPr/>
          <a:lstStyle/>
          <a:p>
            <a:r>
              <a:rPr lang="en-US" dirty="0"/>
              <a:t>Homework Review</a:t>
            </a:r>
            <a:br>
              <a:rPr lang="en-US" dirty="0"/>
            </a:br>
            <a:r>
              <a:rPr lang="en-US" sz="2400" i="1" dirty="0"/>
              <a:t>Basic Statistics</a:t>
            </a:r>
          </a:p>
        </p:txBody>
      </p:sp>
      <p:pic>
        <p:nvPicPr>
          <p:cNvPr id="3" name="Picture 2">
            <a:extLst>
              <a:ext uri="{FF2B5EF4-FFF2-40B4-BE49-F238E27FC236}">
                <a16:creationId xmlns:a16="http://schemas.microsoft.com/office/drawing/2014/main" id="{1E5E99C3-D366-40AA-94B4-F3C4F0AD6C0A}"/>
              </a:ext>
            </a:extLst>
          </p:cNvPr>
          <p:cNvPicPr>
            <a:picLocks noChangeAspect="1"/>
          </p:cNvPicPr>
          <p:nvPr/>
        </p:nvPicPr>
        <p:blipFill>
          <a:blip r:embed="rId2"/>
          <a:stretch>
            <a:fillRect/>
          </a:stretch>
        </p:blipFill>
        <p:spPr>
          <a:xfrm>
            <a:off x="3496610" y="1584995"/>
            <a:ext cx="7326630" cy="4583430"/>
          </a:xfrm>
          <a:prstGeom prst="rect">
            <a:avLst/>
          </a:prstGeom>
        </p:spPr>
      </p:pic>
    </p:spTree>
    <p:extLst>
      <p:ext uri="{BB962C8B-B14F-4D97-AF65-F5344CB8AC3E}">
        <p14:creationId xmlns:p14="http://schemas.microsoft.com/office/powerpoint/2010/main" val="197688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A06E-5FB0-4501-BF6D-C6F3636DB9AC}"/>
              </a:ext>
            </a:extLst>
          </p:cNvPr>
          <p:cNvSpPr>
            <a:spLocks noGrp="1"/>
          </p:cNvSpPr>
          <p:nvPr>
            <p:ph type="title"/>
          </p:nvPr>
        </p:nvSpPr>
        <p:spPr/>
        <p:txBody>
          <a:bodyPr/>
          <a:lstStyle/>
          <a:p>
            <a:r>
              <a:rPr lang="en-US" dirty="0"/>
              <a:t>Multivariate Linear Regression</a:t>
            </a:r>
            <a:br>
              <a:rPr lang="en-US" dirty="0"/>
            </a:br>
            <a:r>
              <a:rPr lang="en-US" sz="2400" i="1" dirty="0"/>
              <a:t>(One DV, &gt;1 IV, interpretation)</a:t>
            </a:r>
          </a:p>
        </p:txBody>
      </p:sp>
      <p:pic>
        <p:nvPicPr>
          <p:cNvPr id="5" name="Picture 4">
            <a:extLst>
              <a:ext uri="{FF2B5EF4-FFF2-40B4-BE49-F238E27FC236}">
                <a16:creationId xmlns:a16="http://schemas.microsoft.com/office/drawing/2014/main" id="{5DB7767F-286C-4524-8875-2B290952E041}"/>
              </a:ext>
            </a:extLst>
          </p:cNvPr>
          <p:cNvPicPr>
            <a:picLocks noChangeAspect="1"/>
          </p:cNvPicPr>
          <p:nvPr/>
        </p:nvPicPr>
        <p:blipFill>
          <a:blip r:embed="rId2"/>
          <a:stretch>
            <a:fillRect/>
          </a:stretch>
        </p:blipFill>
        <p:spPr>
          <a:xfrm>
            <a:off x="3589813" y="2390266"/>
            <a:ext cx="7658100" cy="5177790"/>
          </a:xfrm>
          <a:prstGeom prst="rect">
            <a:avLst/>
          </a:prstGeom>
        </p:spPr>
      </p:pic>
      <p:sp>
        <p:nvSpPr>
          <p:cNvPr id="6" name="Rectangle 5">
            <a:extLst>
              <a:ext uri="{FF2B5EF4-FFF2-40B4-BE49-F238E27FC236}">
                <a16:creationId xmlns:a16="http://schemas.microsoft.com/office/drawing/2014/main" id="{85166BB4-B877-4B24-B66B-0592F8F52975}"/>
              </a:ext>
            </a:extLst>
          </p:cNvPr>
          <p:cNvSpPr/>
          <p:nvPr/>
        </p:nvSpPr>
        <p:spPr>
          <a:xfrm flipV="1">
            <a:off x="5103849" y="3383951"/>
            <a:ext cx="3127248" cy="388202"/>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7" name="Rectangle 6">
            <a:extLst>
              <a:ext uri="{FF2B5EF4-FFF2-40B4-BE49-F238E27FC236}">
                <a16:creationId xmlns:a16="http://schemas.microsoft.com/office/drawing/2014/main" id="{D04A472F-69BC-4EF1-B9B4-CCC9C38B575F}"/>
              </a:ext>
            </a:extLst>
          </p:cNvPr>
          <p:cNvSpPr/>
          <p:nvPr/>
        </p:nvSpPr>
        <p:spPr>
          <a:xfrm flipV="1">
            <a:off x="8392032" y="5388316"/>
            <a:ext cx="925373" cy="775908"/>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8" name="Rectangle 7">
            <a:extLst>
              <a:ext uri="{FF2B5EF4-FFF2-40B4-BE49-F238E27FC236}">
                <a16:creationId xmlns:a16="http://schemas.microsoft.com/office/drawing/2014/main" id="{40A3BD9E-07A1-47BC-8BB8-3B800F385DCC}"/>
              </a:ext>
            </a:extLst>
          </p:cNvPr>
          <p:cNvSpPr/>
          <p:nvPr/>
        </p:nvSpPr>
        <p:spPr>
          <a:xfrm flipV="1">
            <a:off x="3589813" y="5432110"/>
            <a:ext cx="2545481" cy="732113"/>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Rectangle 8">
            <a:extLst>
              <a:ext uri="{FF2B5EF4-FFF2-40B4-BE49-F238E27FC236}">
                <a16:creationId xmlns:a16="http://schemas.microsoft.com/office/drawing/2014/main" id="{0F7FA796-90EB-47B4-9B7F-8A55D106B355}"/>
              </a:ext>
            </a:extLst>
          </p:cNvPr>
          <p:cNvSpPr/>
          <p:nvPr/>
        </p:nvSpPr>
        <p:spPr>
          <a:xfrm flipV="1">
            <a:off x="3589814" y="6941069"/>
            <a:ext cx="3529126" cy="261131"/>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0" name="Rectangle 9">
            <a:extLst>
              <a:ext uri="{FF2B5EF4-FFF2-40B4-BE49-F238E27FC236}">
                <a16:creationId xmlns:a16="http://schemas.microsoft.com/office/drawing/2014/main" id="{94D9C143-6E72-42AF-AD71-397B8BE8C58E}"/>
              </a:ext>
            </a:extLst>
          </p:cNvPr>
          <p:cNvSpPr/>
          <p:nvPr/>
        </p:nvSpPr>
        <p:spPr>
          <a:xfrm flipV="1">
            <a:off x="7298409" y="6899400"/>
            <a:ext cx="3226003" cy="302801"/>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1" name="Rectangle 10">
            <a:extLst>
              <a:ext uri="{FF2B5EF4-FFF2-40B4-BE49-F238E27FC236}">
                <a16:creationId xmlns:a16="http://schemas.microsoft.com/office/drawing/2014/main" id="{68293595-9094-47E1-A77D-EE99A551F8DF}"/>
              </a:ext>
            </a:extLst>
          </p:cNvPr>
          <p:cNvSpPr/>
          <p:nvPr/>
        </p:nvSpPr>
        <p:spPr>
          <a:xfrm flipV="1">
            <a:off x="7719283" y="7202199"/>
            <a:ext cx="2264578" cy="261130"/>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pic>
        <p:nvPicPr>
          <p:cNvPr id="3" name="Picture 2">
            <a:extLst>
              <a:ext uri="{FF2B5EF4-FFF2-40B4-BE49-F238E27FC236}">
                <a16:creationId xmlns:a16="http://schemas.microsoft.com/office/drawing/2014/main" id="{DB89FDC8-55A5-4005-94BB-56A4709D898D}"/>
              </a:ext>
            </a:extLst>
          </p:cNvPr>
          <p:cNvPicPr>
            <a:picLocks noChangeAspect="1"/>
          </p:cNvPicPr>
          <p:nvPr/>
        </p:nvPicPr>
        <p:blipFill>
          <a:blip r:embed="rId3"/>
          <a:stretch>
            <a:fillRect/>
          </a:stretch>
        </p:blipFill>
        <p:spPr>
          <a:xfrm>
            <a:off x="3589813" y="1522162"/>
            <a:ext cx="6601210" cy="732112"/>
          </a:xfrm>
          <a:prstGeom prst="rect">
            <a:avLst/>
          </a:prstGeom>
        </p:spPr>
      </p:pic>
    </p:spTree>
    <p:extLst>
      <p:ext uri="{BB962C8B-B14F-4D97-AF65-F5344CB8AC3E}">
        <p14:creationId xmlns:p14="http://schemas.microsoft.com/office/powerpoint/2010/main" val="323268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A06E-5FB0-4501-BF6D-C6F3636DB9AC}"/>
              </a:ext>
            </a:extLst>
          </p:cNvPr>
          <p:cNvSpPr>
            <a:spLocks noGrp="1"/>
          </p:cNvSpPr>
          <p:nvPr>
            <p:ph type="title"/>
          </p:nvPr>
        </p:nvSpPr>
        <p:spPr/>
        <p:txBody>
          <a:bodyPr/>
          <a:lstStyle/>
          <a:p>
            <a:r>
              <a:rPr lang="en-US" dirty="0"/>
              <a:t>Multivariate Linear Regression</a:t>
            </a:r>
            <a:br>
              <a:rPr lang="en-US" dirty="0"/>
            </a:br>
            <a:r>
              <a:rPr lang="en-US" sz="2400" i="1" dirty="0"/>
              <a:t>(One DV, &gt;1 IV, interpretation)</a:t>
            </a:r>
          </a:p>
        </p:txBody>
      </p:sp>
      <p:pic>
        <p:nvPicPr>
          <p:cNvPr id="5" name="Picture 4">
            <a:extLst>
              <a:ext uri="{FF2B5EF4-FFF2-40B4-BE49-F238E27FC236}">
                <a16:creationId xmlns:a16="http://schemas.microsoft.com/office/drawing/2014/main" id="{5DB7767F-286C-4524-8875-2B290952E041}"/>
              </a:ext>
            </a:extLst>
          </p:cNvPr>
          <p:cNvPicPr>
            <a:picLocks noChangeAspect="1"/>
          </p:cNvPicPr>
          <p:nvPr/>
        </p:nvPicPr>
        <p:blipFill>
          <a:blip r:embed="rId2"/>
          <a:stretch>
            <a:fillRect/>
          </a:stretch>
        </p:blipFill>
        <p:spPr>
          <a:xfrm>
            <a:off x="4363975" y="1354227"/>
            <a:ext cx="5332322" cy="3605287"/>
          </a:xfrm>
          <a:prstGeom prst="rect">
            <a:avLst/>
          </a:prstGeom>
        </p:spPr>
      </p:pic>
      <p:sp>
        <p:nvSpPr>
          <p:cNvPr id="8" name="Rectangle 7">
            <a:extLst>
              <a:ext uri="{FF2B5EF4-FFF2-40B4-BE49-F238E27FC236}">
                <a16:creationId xmlns:a16="http://schemas.microsoft.com/office/drawing/2014/main" id="{40A3BD9E-07A1-47BC-8BB8-3B800F385DCC}"/>
              </a:ext>
            </a:extLst>
          </p:cNvPr>
          <p:cNvSpPr/>
          <p:nvPr/>
        </p:nvSpPr>
        <p:spPr>
          <a:xfrm flipV="1">
            <a:off x="4363975" y="3434486"/>
            <a:ext cx="1831999" cy="504749"/>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3" name="Rectangle 2">
            <a:extLst>
              <a:ext uri="{FF2B5EF4-FFF2-40B4-BE49-F238E27FC236}">
                <a16:creationId xmlns:a16="http://schemas.microsoft.com/office/drawing/2014/main" id="{E5A9FE4D-176F-4C17-82AE-B33D8D7CA2B4}"/>
              </a:ext>
            </a:extLst>
          </p:cNvPr>
          <p:cNvSpPr/>
          <p:nvPr/>
        </p:nvSpPr>
        <p:spPr>
          <a:xfrm>
            <a:off x="477982" y="5094442"/>
            <a:ext cx="14069291" cy="2751522"/>
          </a:xfrm>
          <a:prstGeom prst="rect">
            <a:avLst/>
          </a:prstGeom>
        </p:spPr>
        <p:txBody>
          <a:bodyPr wrap="square">
            <a:spAutoFit/>
          </a:bodyPr>
          <a:lstStyle/>
          <a:p>
            <a:pPr marL="342900" indent="-342900">
              <a:buFont typeface="Arial" panose="020B0604020202020204" pitchFamily="34" charset="0"/>
              <a:buChar char="•"/>
            </a:pPr>
            <a:r>
              <a:rPr lang="en-US" sz="1920" dirty="0"/>
              <a:t>Price: We estimate that there is a $0.30 increase in earnings for every additional dollar spent on tuition adjusting for SAT scores and Public vs Private.</a:t>
            </a:r>
          </a:p>
          <a:p>
            <a:pPr marL="342900" indent="-342900">
              <a:buFont typeface="Arial" panose="020B0604020202020204" pitchFamily="34" charset="0"/>
              <a:buChar char="•"/>
            </a:pPr>
            <a:endParaRPr lang="en-US" sz="1920" dirty="0"/>
          </a:p>
          <a:p>
            <a:pPr marL="342900" indent="-342900">
              <a:buFont typeface="Arial" panose="020B0604020202020204" pitchFamily="34" charset="0"/>
              <a:buChar char="•"/>
            </a:pPr>
            <a:r>
              <a:rPr lang="en-US" sz="1920" dirty="0"/>
              <a:t>SAT: We estimate that there is a $16.61 increase in earnings for every additional point on the SAT adjusting for Price of Tuition and Public vs Private.</a:t>
            </a:r>
          </a:p>
          <a:p>
            <a:pPr marL="342900" indent="-342900">
              <a:buFont typeface="Arial" panose="020B0604020202020204" pitchFamily="34" charset="0"/>
              <a:buChar char="•"/>
            </a:pPr>
            <a:endParaRPr lang="en-US" sz="1920" dirty="0"/>
          </a:p>
          <a:p>
            <a:pPr marL="342900" indent="-342900">
              <a:buFont typeface="Arial" panose="020B0604020202020204" pitchFamily="34" charset="0"/>
              <a:buChar char="•"/>
            </a:pPr>
            <a:r>
              <a:rPr lang="en-US" sz="1920" dirty="0"/>
              <a:t>Public: We estimate that those who attend public institutions will earn on $9,355 more than those who attend private institutions after adjusting for SAT scores and Price of Tuition.</a:t>
            </a:r>
          </a:p>
          <a:p>
            <a:pPr marL="342900" indent="-342900">
              <a:buFont typeface="Arial" panose="020B0604020202020204" pitchFamily="34" charset="0"/>
              <a:buChar char="•"/>
            </a:pPr>
            <a:endParaRPr lang="en-US" sz="1920" dirty="0"/>
          </a:p>
        </p:txBody>
      </p:sp>
    </p:spTree>
    <p:extLst>
      <p:ext uri="{BB962C8B-B14F-4D97-AF65-F5344CB8AC3E}">
        <p14:creationId xmlns:p14="http://schemas.microsoft.com/office/powerpoint/2010/main" val="106872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A06E-5FB0-4501-BF6D-C6F3636DB9AC}"/>
              </a:ext>
            </a:extLst>
          </p:cNvPr>
          <p:cNvSpPr>
            <a:spLocks noGrp="1"/>
          </p:cNvSpPr>
          <p:nvPr>
            <p:ph type="title"/>
          </p:nvPr>
        </p:nvSpPr>
        <p:spPr/>
        <p:txBody>
          <a:bodyPr/>
          <a:lstStyle/>
          <a:p>
            <a:r>
              <a:rPr lang="en-US" dirty="0"/>
              <a:t>Multivariate Linear Regression</a:t>
            </a:r>
            <a:br>
              <a:rPr lang="en-US" dirty="0"/>
            </a:br>
            <a:r>
              <a:rPr lang="en-US" sz="2400" i="1" dirty="0"/>
              <a:t>(Prediction)</a:t>
            </a:r>
          </a:p>
        </p:txBody>
      </p:sp>
      <p:pic>
        <p:nvPicPr>
          <p:cNvPr id="5" name="Picture 4">
            <a:extLst>
              <a:ext uri="{FF2B5EF4-FFF2-40B4-BE49-F238E27FC236}">
                <a16:creationId xmlns:a16="http://schemas.microsoft.com/office/drawing/2014/main" id="{5DB7767F-286C-4524-8875-2B290952E041}"/>
              </a:ext>
            </a:extLst>
          </p:cNvPr>
          <p:cNvPicPr>
            <a:picLocks noChangeAspect="1"/>
          </p:cNvPicPr>
          <p:nvPr/>
        </p:nvPicPr>
        <p:blipFill>
          <a:blip r:embed="rId2"/>
          <a:stretch>
            <a:fillRect/>
          </a:stretch>
        </p:blipFill>
        <p:spPr>
          <a:xfrm>
            <a:off x="4363975" y="1354227"/>
            <a:ext cx="5332322" cy="3605287"/>
          </a:xfrm>
          <a:prstGeom prst="rect">
            <a:avLst/>
          </a:prstGeom>
        </p:spPr>
      </p:pic>
      <p:sp>
        <p:nvSpPr>
          <p:cNvPr id="8" name="Rectangle 7">
            <a:extLst>
              <a:ext uri="{FF2B5EF4-FFF2-40B4-BE49-F238E27FC236}">
                <a16:creationId xmlns:a16="http://schemas.microsoft.com/office/drawing/2014/main" id="{40A3BD9E-07A1-47BC-8BB8-3B800F385DCC}"/>
              </a:ext>
            </a:extLst>
          </p:cNvPr>
          <p:cNvSpPr/>
          <p:nvPr/>
        </p:nvSpPr>
        <p:spPr>
          <a:xfrm flipV="1">
            <a:off x="4363975" y="3434486"/>
            <a:ext cx="1831999" cy="504749"/>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6" name="TextBox 5">
            <a:extLst>
              <a:ext uri="{FF2B5EF4-FFF2-40B4-BE49-F238E27FC236}">
                <a16:creationId xmlns:a16="http://schemas.microsoft.com/office/drawing/2014/main" id="{37C3582C-790B-48B9-8A6D-90F29E4A473C}"/>
              </a:ext>
            </a:extLst>
          </p:cNvPr>
          <p:cNvSpPr txBox="1"/>
          <p:nvPr/>
        </p:nvSpPr>
        <p:spPr>
          <a:xfrm>
            <a:off x="1278082" y="5331797"/>
            <a:ext cx="12271663" cy="498598"/>
          </a:xfrm>
          <a:prstGeom prst="rect">
            <a:avLst/>
          </a:prstGeom>
          <a:noFill/>
          <a:ln>
            <a:solidFill>
              <a:schemeClr val="tx1"/>
            </a:solidFill>
          </a:ln>
        </p:spPr>
        <p:txBody>
          <a:bodyPr wrap="square" rtlCol="0">
            <a:spAutoFit/>
          </a:bodyPr>
          <a:lstStyle/>
          <a:p>
            <a:pPr algn="ctr"/>
            <a:r>
              <a:rPr lang="en-US" sz="2640" dirty="0">
                <a:solidFill>
                  <a:srgbClr val="00B050"/>
                </a:solidFill>
              </a:rPr>
              <a:t>Earnings = 10,500 + (0.2981 * Price) + (16.61 * SAT) + (9,335 * Public)</a:t>
            </a:r>
          </a:p>
        </p:txBody>
      </p:sp>
      <p:sp>
        <p:nvSpPr>
          <p:cNvPr id="7" name="TextBox 6">
            <a:extLst>
              <a:ext uri="{FF2B5EF4-FFF2-40B4-BE49-F238E27FC236}">
                <a16:creationId xmlns:a16="http://schemas.microsoft.com/office/drawing/2014/main" id="{00B152E5-35EC-428D-893E-CD5A3CD56CFB}"/>
              </a:ext>
            </a:extLst>
          </p:cNvPr>
          <p:cNvSpPr txBox="1"/>
          <p:nvPr/>
        </p:nvSpPr>
        <p:spPr>
          <a:xfrm>
            <a:off x="1433945" y="6080760"/>
            <a:ext cx="11720946" cy="498598"/>
          </a:xfrm>
          <a:prstGeom prst="rect">
            <a:avLst/>
          </a:prstGeom>
          <a:noFill/>
          <a:ln>
            <a:noFill/>
          </a:ln>
        </p:spPr>
        <p:txBody>
          <a:bodyPr wrap="square" rtlCol="0">
            <a:spAutoFit/>
          </a:bodyPr>
          <a:lstStyle/>
          <a:p>
            <a:pPr algn="ctr"/>
            <a:r>
              <a:rPr lang="en-US" sz="2640" dirty="0">
                <a:solidFill>
                  <a:srgbClr val="00B050"/>
                </a:solidFill>
              </a:rPr>
              <a:t>Earnings = 10,500 + (0.2981 * </a:t>
            </a:r>
            <a:r>
              <a:rPr lang="en-US" sz="2640" dirty="0">
                <a:solidFill>
                  <a:srgbClr val="0066B2"/>
                </a:solidFill>
              </a:rPr>
              <a:t>55,000</a:t>
            </a:r>
            <a:r>
              <a:rPr lang="en-US" sz="2640" dirty="0">
                <a:solidFill>
                  <a:srgbClr val="00B050"/>
                </a:solidFill>
              </a:rPr>
              <a:t>) + (16.61 * </a:t>
            </a:r>
            <a:r>
              <a:rPr lang="en-US" sz="2640" dirty="0">
                <a:solidFill>
                  <a:srgbClr val="0066B2"/>
                </a:solidFill>
              </a:rPr>
              <a:t>1450</a:t>
            </a:r>
            <a:r>
              <a:rPr lang="en-US" sz="2640" dirty="0">
                <a:solidFill>
                  <a:srgbClr val="00B050"/>
                </a:solidFill>
              </a:rPr>
              <a:t>) + (9,335 * </a:t>
            </a:r>
            <a:r>
              <a:rPr lang="en-US" sz="2640" dirty="0">
                <a:solidFill>
                  <a:srgbClr val="0066B2"/>
                </a:solidFill>
              </a:rPr>
              <a:t>1</a:t>
            </a:r>
            <a:r>
              <a:rPr lang="en-US" sz="2640" dirty="0">
                <a:solidFill>
                  <a:srgbClr val="00B050"/>
                </a:solidFill>
              </a:rPr>
              <a:t>)</a:t>
            </a:r>
          </a:p>
        </p:txBody>
      </p:sp>
      <p:sp>
        <p:nvSpPr>
          <p:cNvPr id="9" name="TextBox 8">
            <a:extLst>
              <a:ext uri="{FF2B5EF4-FFF2-40B4-BE49-F238E27FC236}">
                <a16:creationId xmlns:a16="http://schemas.microsoft.com/office/drawing/2014/main" id="{2D9A511A-DB75-4F4B-95EB-EC7F6A6AE31C}"/>
              </a:ext>
            </a:extLst>
          </p:cNvPr>
          <p:cNvSpPr txBox="1"/>
          <p:nvPr/>
        </p:nvSpPr>
        <p:spPr>
          <a:xfrm>
            <a:off x="2744658" y="6724358"/>
            <a:ext cx="9140588" cy="498598"/>
          </a:xfrm>
          <a:prstGeom prst="rect">
            <a:avLst/>
          </a:prstGeom>
          <a:noFill/>
          <a:ln>
            <a:noFill/>
          </a:ln>
        </p:spPr>
        <p:txBody>
          <a:bodyPr wrap="square" rtlCol="0">
            <a:spAutoFit/>
          </a:bodyPr>
          <a:lstStyle/>
          <a:p>
            <a:pPr algn="ctr"/>
            <a:r>
              <a:rPr lang="en-US" sz="2640" dirty="0">
                <a:solidFill>
                  <a:srgbClr val="00B050"/>
                </a:solidFill>
              </a:rPr>
              <a:t>Earnings =</a:t>
            </a:r>
            <a:r>
              <a:rPr lang="en-US" sz="2640" dirty="0">
                <a:solidFill>
                  <a:srgbClr val="0066B2"/>
                </a:solidFill>
              </a:rPr>
              <a:t> $60,315 </a:t>
            </a:r>
          </a:p>
        </p:txBody>
      </p:sp>
    </p:spTree>
    <p:extLst>
      <p:ext uri="{BB962C8B-B14F-4D97-AF65-F5344CB8AC3E}">
        <p14:creationId xmlns:p14="http://schemas.microsoft.com/office/powerpoint/2010/main" val="314852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A06E-5FB0-4501-BF6D-C6F3636DB9AC}"/>
              </a:ext>
            </a:extLst>
          </p:cNvPr>
          <p:cNvSpPr>
            <a:spLocks noGrp="1"/>
          </p:cNvSpPr>
          <p:nvPr>
            <p:ph type="title"/>
          </p:nvPr>
        </p:nvSpPr>
        <p:spPr/>
        <p:txBody>
          <a:bodyPr/>
          <a:lstStyle/>
          <a:p>
            <a:r>
              <a:rPr lang="en-US" dirty="0"/>
              <a:t>Multivariate Linear Regression</a:t>
            </a:r>
            <a:br>
              <a:rPr lang="en-US" dirty="0"/>
            </a:br>
            <a:r>
              <a:rPr lang="en-US" sz="2400" i="1" dirty="0"/>
              <a:t>(Prediction, Diagnostics, Assumptions)</a:t>
            </a:r>
          </a:p>
        </p:txBody>
      </p:sp>
      <p:sp>
        <p:nvSpPr>
          <p:cNvPr id="3" name="Content Placeholder 2">
            <a:extLst>
              <a:ext uri="{FF2B5EF4-FFF2-40B4-BE49-F238E27FC236}">
                <a16:creationId xmlns:a16="http://schemas.microsoft.com/office/drawing/2014/main" id="{93FA09CF-64F0-425A-A396-14FAA973FB1C}"/>
              </a:ext>
            </a:extLst>
          </p:cNvPr>
          <p:cNvSpPr>
            <a:spLocks noGrp="1"/>
          </p:cNvSpPr>
          <p:nvPr>
            <p:ph sz="half" idx="1"/>
          </p:nvPr>
        </p:nvSpPr>
        <p:spPr>
          <a:xfrm>
            <a:off x="1402773" y="1597950"/>
            <a:ext cx="12437918" cy="5894404"/>
          </a:xfrm>
        </p:spPr>
        <p:txBody>
          <a:bodyPr/>
          <a:lstStyle/>
          <a:p>
            <a:r>
              <a:rPr lang="en-US" sz="2400" dirty="0"/>
              <a:t>Follows the same progression as shown in the Simple Linear Regression example:</a:t>
            </a:r>
          </a:p>
          <a:p>
            <a:endParaRPr lang="en-US" sz="2400" dirty="0"/>
          </a:p>
          <a:p>
            <a:pPr lvl="1"/>
            <a:r>
              <a:rPr lang="en-US" sz="2400" dirty="0"/>
              <a:t>Prediction</a:t>
            </a:r>
          </a:p>
          <a:p>
            <a:pPr lvl="2"/>
            <a:r>
              <a:rPr lang="en-US" sz="2400" dirty="0"/>
              <a:t>Check prediction accuracy with Train/Test method</a:t>
            </a:r>
          </a:p>
          <a:p>
            <a:pPr lvl="2"/>
            <a:r>
              <a:rPr lang="en-US" sz="2400" dirty="0"/>
              <a:t>Predict on current dataset</a:t>
            </a:r>
          </a:p>
          <a:p>
            <a:pPr marL="205775" lvl="1" indent="0">
              <a:buNone/>
            </a:pPr>
            <a:endParaRPr lang="en-US" sz="2400" dirty="0"/>
          </a:p>
          <a:p>
            <a:pPr lvl="1"/>
            <a:r>
              <a:rPr lang="en-US" sz="2400" dirty="0"/>
              <a:t>Diagnostics</a:t>
            </a:r>
          </a:p>
          <a:p>
            <a:pPr lvl="1"/>
            <a:endParaRPr lang="en-US" sz="2400" dirty="0"/>
          </a:p>
          <a:p>
            <a:pPr lvl="1"/>
            <a:r>
              <a:rPr lang="en-US" sz="2400" dirty="0"/>
              <a:t>Statistical Assumptions</a:t>
            </a:r>
          </a:p>
          <a:p>
            <a:pPr lvl="1"/>
            <a:endParaRPr lang="en-US" sz="2400" dirty="0"/>
          </a:p>
        </p:txBody>
      </p:sp>
    </p:spTree>
    <p:extLst>
      <p:ext uri="{BB962C8B-B14F-4D97-AF65-F5344CB8AC3E}">
        <p14:creationId xmlns:p14="http://schemas.microsoft.com/office/powerpoint/2010/main" val="2857021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9273-0364-4915-850A-B2CA68E1F712}"/>
              </a:ext>
            </a:extLst>
          </p:cNvPr>
          <p:cNvSpPr>
            <a:spLocks noGrp="1"/>
          </p:cNvSpPr>
          <p:nvPr>
            <p:ph type="title"/>
          </p:nvPr>
        </p:nvSpPr>
        <p:spPr/>
        <p:txBody>
          <a:bodyPr/>
          <a:lstStyle/>
          <a:p>
            <a:r>
              <a:rPr lang="en-US" dirty="0"/>
              <a:t>Variable/Model Selection</a:t>
            </a:r>
          </a:p>
        </p:txBody>
      </p:sp>
      <p:sp>
        <p:nvSpPr>
          <p:cNvPr id="3" name="Content Placeholder 2">
            <a:extLst>
              <a:ext uri="{FF2B5EF4-FFF2-40B4-BE49-F238E27FC236}">
                <a16:creationId xmlns:a16="http://schemas.microsoft.com/office/drawing/2014/main" id="{22A807EF-98E6-407B-B196-304E9B2CA98D}"/>
              </a:ext>
            </a:extLst>
          </p:cNvPr>
          <p:cNvSpPr>
            <a:spLocks noGrp="1"/>
          </p:cNvSpPr>
          <p:nvPr>
            <p:ph sz="half" idx="1"/>
          </p:nvPr>
        </p:nvSpPr>
        <p:spPr>
          <a:xfrm>
            <a:off x="1091045" y="1597950"/>
            <a:ext cx="13030200" cy="5894404"/>
          </a:xfrm>
        </p:spPr>
        <p:txBody>
          <a:bodyPr/>
          <a:lstStyle/>
          <a:p>
            <a:r>
              <a:rPr lang="en-US" dirty="0"/>
              <a:t>Remember your end goal!</a:t>
            </a:r>
          </a:p>
          <a:p>
            <a:pPr lvl="1"/>
            <a:r>
              <a:rPr lang="en-US" dirty="0"/>
              <a:t>Prediction – Less concerned about interpretability (far more tolerant of complex models with lots of variables and interactions)</a:t>
            </a:r>
          </a:p>
          <a:p>
            <a:pPr lvl="1"/>
            <a:r>
              <a:rPr lang="en-US" dirty="0"/>
              <a:t>Prescriptive – Simple, interpretable model (not too much but not too little)</a:t>
            </a:r>
          </a:p>
          <a:p>
            <a:endParaRPr lang="en-US" dirty="0"/>
          </a:p>
          <a:p>
            <a:r>
              <a:rPr lang="en-US" dirty="0"/>
              <a:t>Omitting a variable you should have included</a:t>
            </a:r>
          </a:p>
          <a:p>
            <a:pPr lvl="1"/>
            <a:r>
              <a:rPr lang="en-US" dirty="0"/>
              <a:t>Introduces bias</a:t>
            </a:r>
          </a:p>
          <a:p>
            <a:pPr lvl="1"/>
            <a:r>
              <a:rPr lang="en-US" dirty="0"/>
              <a:t>Negative impact on the model</a:t>
            </a:r>
          </a:p>
          <a:p>
            <a:pPr lvl="1"/>
            <a:endParaRPr lang="en-US" dirty="0"/>
          </a:p>
          <a:p>
            <a:r>
              <a:rPr lang="en-US" dirty="0"/>
              <a:t>Including variables that are not important</a:t>
            </a:r>
          </a:p>
          <a:p>
            <a:pPr lvl="1"/>
            <a:r>
              <a:rPr lang="en-US" dirty="0"/>
              <a:t>Inflates your standard error</a:t>
            </a:r>
          </a:p>
          <a:p>
            <a:pPr lvl="1"/>
            <a:r>
              <a:rPr lang="en-US" dirty="0"/>
              <a:t>Increases R</a:t>
            </a:r>
            <a:r>
              <a:rPr lang="en-US" baseline="30000" dirty="0"/>
              <a:t>2</a:t>
            </a:r>
            <a:r>
              <a:rPr lang="en-US" dirty="0"/>
              <a:t> artificially</a:t>
            </a:r>
          </a:p>
        </p:txBody>
      </p:sp>
    </p:spTree>
    <p:extLst>
      <p:ext uri="{BB962C8B-B14F-4D97-AF65-F5344CB8AC3E}">
        <p14:creationId xmlns:p14="http://schemas.microsoft.com/office/powerpoint/2010/main" val="3579575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9273-0364-4915-850A-B2CA68E1F712}"/>
              </a:ext>
            </a:extLst>
          </p:cNvPr>
          <p:cNvSpPr>
            <a:spLocks noGrp="1"/>
          </p:cNvSpPr>
          <p:nvPr>
            <p:ph type="title"/>
          </p:nvPr>
        </p:nvSpPr>
        <p:spPr/>
        <p:txBody>
          <a:bodyPr/>
          <a:lstStyle/>
          <a:p>
            <a:r>
              <a:rPr lang="en-US" dirty="0"/>
              <a:t>Variable/Model Selection</a:t>
            </a:r>
            <a:br>
              <a:rPr lang="en-US" dirty="0"/>
            </a:br>
            <a:r>
              <a:rPr lang="en-US" sz="2400" i="1" dirty="0"/>
              <a:t>(two methods)</a:t>
            </a:r>
          </a:p>
        </p:txBody>
      </p:sp>
      <p:sp>
        <p:nvSpPr>
          <p:cNvPr id="3" name="Content Placeholder 2">
            <a:extLst>
              <a:ext uri="{FF2B5EF4-FFF2-40B4-BE49-F238E27FC236}">
                <a16:creationId xmlns:a16="http://schemas.microsoft.com/office/drawing/2014/main" id="{22A807EF-98E6-407B-B196-304E9B2CA98D}"/>
              </a:ext>
            </a:extLst>
          </p:cNvPr>
          <p:cNvSpPr>
            <a:spLocks noGrp="1"/>
          </p:cNvSpPr>
          <p:nvPr>
            <p:ph sz="half" idx="1"/>
          </p:nvPr>
        </p:nvSpPr>
        <p:spPr>
          <a:xfrm>
            <a:off x="1049482" y="1872270"/>
            <a:ext cx="12760036" cy="5894404"/>
          </a:xfrm>
        </p:spPr>
        <p:txBody>
          <a:bodyPr/>
          <a:lstStyle/>
          <a:p>
            <a:r>
              <a:rPr lang="en-US" sz="2880" dirty="0"/>
              <a:t>ANOVA Model Comparison – null hypothesis is that the models are equivalent</a:t>
            </a:r>
          </a:p>
          <a:p>
            <a:endParaRPr lang="en-US" sz="2880" dirty="0"/>
          </a:p>
          <a:p>
            <a:r>
              <a:rPr lang="en-US" sz="2880" dirty="0"/>
              <a:t>Stepwise Regression – iteratively searches the full scope of all variables (forward, backward) and uses AIC (Akaike Information Criteria) to select best model.</a:t>
            </a:r>
          </a:p>
          <a:p>
            <a:pPr lvl="1"/>
            <a:endParaRPr lang="en-US" sz="2880" dirty="0"/>
          </a:p>
          <a:p>
            <a:r>
              <a:rPr lang="en-US" sz="2880" dirty="0"/>
              <a:t>So many more!</a:t>
            </a:r>
          </a:p>
        </p:txBody>
      </p:sp>
    </p:spTree>
    <p:extLst>
      <p:ext uri="{BB962C8B-B14F-4D97-AF65-F5344CB8AC3E}">
        <p14:creationId xmlns:p14="http://schemas.microsoft.com/office/powerpoint/2010/main" val="2949443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05F180-A6B7-4BF6-AA7F-C13AA0B2DB6A}"/>
              </a:ext>
            </a:extLst>
          </p:cNvPr>
          <p:cNvPicPr>
            <a:picLocks noChangeAspect="1"/>
          </p:cNvPicPr>
          <p:nvPr/>
        </p:nvPicPr>
        <p:blipFill>
          <a:blip r:embed="rId2"/>
          <a:stretch>
            <a:fillRect/>
          </a:stretch>
        </p:blipFill>
        <p:spPr>
          <a:xfrm>
            <a:off x="4480882" y="3216152"/>
            <a:ext cx="6528512" cy="4453378"/>
          </a:xfrm>
          <a:prstGeom prst="rect">
            <a:avLst/>
          </a:prstGeom>
        </p:spPr>
      </p:pic>
      <p:sp>
        <p:nvSpPr>
          <p:cNvPr id="2" name="Title 1">
            <a:extLst>
              <a:ext uri="{FF2B5EF4-FFF2-40B4-BE49-F238E27FC236}">
                <a16:creationId xmlns:a16="http://schemas.microsoft.com/office/drawing/2014/main" id="{AFE29273-0364-4915-850A-B2CA68E1F712}"/>
              </a:ext>
            </a:extLst>
          </p:cNvPr>
          <p:cNvSpPr>
            <a:spLocks noGrp="1"/>
          </p:cNvSpPr>
          <p:nvPr>
            <p:ph type="title"/>
          </p:nvPr>
        </p:nvSpPr>
        <p:spPr/>
        <p:txBody>
          <a:bodyPr/>
          <a:lstStyle/>
          <a:p>
            <a:r>
              <a:rPr lang="en-US" dirty="0"/>
              <a:t>Variable/Model Selection</a:t>
            </a:r>
            <a:br>
              <a:rPr lang="en-US" dirty="0"/>
            </a:br>
            <a:r>
              <a:rPr lang="en-US" sz="2400" i="1" dirty="0"/>
              <a:t>(ANOVA method)</a:t>
            </a:r>
          </a:p>
        </p:txBody>
      </p:sp>
      <p:sp>
        <p:nvSpPr>
          <p:cNvPr id="7" name="Rectangle 6">
            <a:extLst>
              <a:ext uri="{FF2B5EF4-FFF2-40B4-BE49-F238E27FC236}">
                <a16:creationId xmlns:a16="http://schemas.microsoft.com/office/drawing/2014/main" id="{F86D9831-9CF4-41A4-A042-17DF11E8A4BE}"/>
              </a:ext>
            </a:extLst>
          </p:cNvPr>
          <p:cNvSpPr/>
          <p:nvPr/>
        </p:nvSpPr>
        <p:spPr>
          <a:xfrm flipV="1">
            <a:off x="8261605" y="5227832"/>
            <a:ext cx="1293875" cy="350008"/>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8" name="Rectangle 7">
            <a:extLst>
              <a:ext uri="{FF2B5EF4-FFF2-40B4-BE49-F238E27FC236}">
                <a16:creationId xmlns:a16="http://schemas.microsoft.com/office/drawing/2014/main" id="{A2E5BD9C-BF09-4339-BF8C-4EB44EE50770}"/>
              </a:ext>
            </a:extLst>
          </p:cNvPr>
          <p:cNvSpPr/>
          <p:nvPr/>
        </p:nvSpPr>
        <p:spPr>
          <a:xfrm flipV="1">
            <a:off x="8261605" y="7022342"/>
            <a:ext cx="1293875" cy="350008"/>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Rectangle 8">
            <a:extLst>
              <a:ext uri="{FF2B5EF4-FFF2-40B4-BE49-F238E27FC236}">
                <a16:creationId xmlns:a16="http://schemas.microsoft.com/office/drawing/2014/main" id="{86CC0D6C-C154-4459-8B36-86D8213158E8}"/>
              </a:ext>
            </a:extLst>
          </p:cNvPr>
          <p:cNvSpPr/>
          <p:nvPr/>
        </p:nvSpPr>
        <p:spPr>
          <a:xfrm flipV="1">
            <a:off x="4480882" y="4537050"/>
            <a:ext cx="2605718" cy="481438"/>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0" name="Rectangle 9">
            <a:extLst>
              <a:ext uri="{FF2B5EF4-FFF2-40B4-BE49-F238E27FC236}">
                <a16:creationId xmlns:a16="http://schemas.microsoft.com/office/drawing/2014/main" id="{73700BD2-3654-442F-8356-77BAF714513A}"/>
              </a:ext>
            </a:extLst>
          </p:cNvPr>
          <p:cNvSpPr/>
          <p:nvPr/>
        </p:nvSpPr>
        <p:spPr>
          <a:xfrm flipV="1">
            <a:off x="4480882" y="6341304"/>
            <a:ext cx="3394388" cy="390965"/>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dirty="0"/>
          </a:p>
        </p:txBody>
      </p:sp>
      <p:pic>
        <p:nvPicPr>
          <p:cNvPr id="11" name="Picture 10">
            <a:extLst>
              <a:ext uri="{FF2B5EF4-FFF2-40B4-BE49-F238E27FC236}">
                <a16:creationId xmlns:a16="http://schemas.microsoft.com/office/drawing/2014/main" id="{8EA6C717-4427-4236-8FD0-BD313CC32812}"/>
              </a:ext>
            </a:extLst>
          </p:cNvPr>
          <p:cNvPicPr>
            <a:picLocks noChangeAspect="1"/>
          </p:cNvPicPr>
          <p:nvPr/>
        </p:nvPicPr>
        <p:blipFill>
          <a:blip r:embed="rId3"/>
          <a:stretch>
            <a:fillRect/>
          </a:stretch>
        </p:blipFill>
        <p:spPr>
          <a:xfrm>
            <a:off x="4429125" y="1463767"/>
            <a:ext cx="6182720" cy="1628781"/>
          </a:xfrm>
          <a:prstGeom prst="rect">
            <a:avLst/>
          </a:prstGeom>
        </p:spPr>
      </p:pic>
    </p:spTree>
    <p:extLst>
      <p:ext uri="{BB962C8B-B14F-4D97-AF65-F5344CB8AC3E}">
        <p14:creationId xmlns:p14="http://schemas.microsoft.com/office/powerpoint/2010/main" val="158339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9273-0364-4915-850A-B2CA68E1F712}"/>
              </a:ext>
            </a:extLst>
          </p:cNvPr>
          <p:cNvSpPr>
            <a:spLocks noGrp="1"/>
          </p:cNvSpPr>
          <p:nvPr>
            <p:ph type="title"/>
          </p:nvPr>
        </p:nvSpPr>
        <p:spPr/>
        <p:txBody>
          <a:bodyPr/>
          <a:lstStyle/>
          <a:p>
            <a:r>
              <a:rPr lang="en-US" dirty="0"/>
              <a:t>Variable/Model Selection</a:t>
            </a:r>
            <a:br>
              <a:rPr lang="en-US" dirty="0"/>
            </a:br>
            <a:r>
              <a:rPr lang="en-US" sz="2400" i="1" dirty="0"/>
              <a:t>(Stepwise Regression)</a:t>
            </a:r>
          </a:p>
        </p:txBody>
      </p:sp>
      <p:pic>
        <p:nvPicPr>
          <p:cNvPr id="3" name="Picture 2">
            <a:extLst>
              <a:ext uri="{FF2B5EF4-FFF2-40B4-BE49-F238E27FC236}">
                <a16:creationId xmlns:a16="http://schemas.microsoft.com/office/drawing/2014/main" id="{E0C55481-E85C-40A3-A087-BDEFF31CD568}"/>
              </a:ext>
            </a:extLst>
          </p:cNvPr>
          <p:cNvPicPr>
            <a:picLocks noChangeAspect="1"/>
          </p:cNvPicPr>
          <p:nvPr/>
        </p:nvPicPr>
        <p:blipFill>
          <a:blip r:embed="rId2"/>
          <a:stretch>
            <a:fillRect/>
          </a:stretch>
        </p:blipFill>
        <p:spPr>
          <a:xfrm>
            <a:off x="4028793" y="1547165"/>
            <a:ext cx="6352618" cy="5925312"/>
          </a:xfrm>
          <a:prstGeom prst="rect">
            <a:avLst/>
          </a:prstGeom>
        </p:spPr>
      </p:pic>
      <p:sp>
        <p:nvSpPr>
          <p:cNvPr id="4" name="TextBox 3">
            <a:extLst>
              <a:ext uri="{FF2B5EF4-FFF2-40B4-BE49-F238E27FC236}">
                <a16:creationId xmlns:a16="http://schemas.microsoft.com/office/drawing/2014/main" id="{D4794C22-0ECE-4238-80D1-3A9FCD88AD24}"/>
              </a:ext>
            </a:extLst>
          </p:cNvPr>
          <p:cNvSpPr txBox="1"/>
          <p:nvPr/>
        </p:nvSpPr>
        <p:spPr>
          <a:xfrm>
            <a:off x="11357263" y="1745740"/>
            <a:ext cx="2313278" cy="738664"/>
          </a:xfrm>
          <a:prstGeom prst="rect">
            <a:avLst/>
          </a:prstGeom>
          <a:solidFill>
            <a:schemeClr val="tx1">
              <a:lumMod val="85000"/>
              <a:lumOff val="15000"/>
            </a:schemeClr>
          </a:solidFill>
        </p:spPr>
        <p:txBody>
          <a:bodyPr wrap="square" rtlCol="0">
            <a:spAutoFit/>
          </a:bodyPr>
          <a:lstStyle/>
          <a:p>
            <a:r>
              <a:rPr lang="en-US" sz="1400" dirty="0">
                <a:solidFill>
                  <a:schemeClr val="bg1">
                    <a:lumMod val="85000"/>
                  </a:schemeClr>
                </a:solidFill>
              </a:rPr>
              <a:t>*look at script posted on SharePoint for how to replicate this with Python</a:t>
            </a:r>
          </a:p>
        </p:txBody>
      </p:sp>
      <p:sp>
        <p:nvSpPr>
          <p:cNvPr id="5" name="Rectangle 4">
            <a:extLst>
              <a:ext uri="{FF2B5EF4-FFF2-40B4-BE49-F238E27FC236}">
                <a16:creationId xmlns:a16="http://schemas.microsoft.com/office/drawing/2014/main" id="{7FA0CD0B-983D-4205-84A3-026245AA5FDA}"/>
              </a:ext>
            </a:extLst>
          </p:cNvPr>
          <p:cNvSpPr/>
          <p:nvPr/>
        </p:nvSpPr>
        <p:spPr>
          <a:xfrm flipV="1">
            <a:off x="7205103" y="2662761"/>
            <a:ext cx="632612" cy="982963"/>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6" name="Rectangle 5">
            <a:extLst>
              <a:ext uri="{FF2B5EF4-FFF2-40B4-BE49-F238E27FC236}">
                <a16:creationId xmlns:a16="http://schemas.microsoft.com/office/drawing/2014/main" id="{6A5A2957-0404-4D23-98E2-04C4FC17EDB8}"/>
              </a:ext>
            </a:extLst>
          </p:cNvPr>
          <p:cNvSpPr/>
          <p:nvPr/>
        </p:nvSpPr>
        <p:spPr>
          <a:xfrm flipV="1">
            <a:off x="4028793" y="4114800"/>
            <a:ext cx="5898978" cy="350322"/>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7" name="Rectangle 6">
            <a:extLst>
              <a:ext uri="{FF2B5EF4-FFF2-40B4-BE49-F238E27FC236}">
                <a16:creationId xmlns:a16="http://schemas.microsoft.com/office/drawing/2014/main" id="{0FBE67A3-F184-49F5-BFF1-5ADB934961F6}"/>
              </a:ext>
            </a:extLst>
          </p:cNvPr>
          <p:cNvSpPr/>
          <p:nvPr/>
        </p:nvSpPr>
        <p:spPr>
          <a:xfrm flipV="1">
            <a:off x="4028793" y="5201391"/>
            <a:ext cx="5043955" cy="1163781"/>
          </a:xfrm>
          <a:prstGeom prst="rect">
            <a:avLst/>
          </a:prstGeom>
          <a:solidFill>
            <a:srgbClr val="FF0000">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233802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94D0-4A17-4F5A-A2CC-2E1115418457}"/>
              </a:ext>
            </a:extLst>
          </p:cNvPr>
          <p:cNvSpPr>
            <a:spLocks noGrp="1"/>
          </p:cNvSpPr>
          <p:nvPr>
            <p:ph type="title"/>
          </p:nvPr>
        </p:nvSpPr>
        <p:spPr/>
        <p:txBody>
          <a:bodyPr/>
          <a:lstStyle/>
          <a:p>
            <a:r>
              <a:rPr lang="en-US" dirty="0"/>
              <a:t>Handling Variables</a:t>
            </a:r>
            <a:br>
              <a:rPr lang="en-US" dirty="0"/>
            </a:br>
            <a:r>
              <a:rPr lang="en-US" sz="2400" i="1" dirty="0"/>
              <a:t>(some notes)</a:t>
            </a:r>
          </a:p>
        </p:txBody>
      </p:sp>
      <p:sp>
        <p:nvSpPr>
          <p:cNvPr id="3" name="Content Placeholder 2">
            <a:extLst>
              <a:ext uri="{FF2B5EF4-FFF2-40B4-BE49-F238E27FC236}">
                <a16:creationId xmlns:a16="http://schemas.microsoft.com/office/drawing/2014/main" id="{122B85FF-1B5B-4996-82CC-6EAE3ED7273F}"/>
              </a:ext>
            </a:extLst>
          </p:cNvPr>
          <p:cNvSpPr>
            <a:spLocks noGrp="1"/>
          </p:cNvSpPr>
          <p:nvPr>
            <p:ph sz="half" idx="1"/>
          </p:nvPr>
        </p:nvSpPr>
        <p:spPr>
          <a:xfrm>
            <a:off x="658367" y="1597950"/>
            <a:ext cx="13568271" cy="5894404"/>
          </a:xfrm>
        </p:spPr>
        <p:txBody>
          <a:bodyPr/>
          <a:lstStyle/>
          <a:p>
            <a:r>
              <a:rPr lang="en-US" dirty="0"/>
              <a:t>Dummy Coding – Categorical variables with more than 2 levels can NOT go into the model “as is” (i.e. Car Type: 0 = car; 1 = truck, 2 = van)</a:t>
            </a:r>
          </a:p>
          <a:p>
            <a:endParaRPr lang="en-US" dirty="0"/>
          </a:p>
          <a:p>
            <a:r>
              <a:rPr lang="en-US" dirty="0"/>
              <a:t>Transformations – Data this is not normally distributed may need to be transformed (i.e. log transformation)</a:t>
            </a:r>
          </a:p>
          <a:p>
            <a:endParaRPr lang="en-US" dirty="0"/>
          </a:p>
          <a:p>
            <a:r>
              <a:rPr lang="en-US" dirty="0"/>
              <a:t>Interactions – In some cases, the an IV may vary in its effect on the DV based on the value of another IV, therefore you may need to add an interaction term (i.e. Variable 1 * Variable 2) Note: the original variables MUST be included in the model. </a:t>
            </a:r>
          </a:p>
          <a:p>
            <a:endParaRPr lang="en-US" dirty="0"/>
          </a:p>
          <a:p>
            <a:r>
              <a:rPr lang="en-US" dirty="0"/>
              <a:t>Continuous to Dichotomous/Categorical – Reduces the information from one variable.</a:t>
            </a:r>
          </a:p>
        </p:txBody>
      </p:sp>
    </p:spTree>
    <p:extLst>
      <p:ext uri="{BB962C8B-B14F-4D97-AF65-F5344CB8AC3E}">
        <p14:creationId xmlns:p14="http://schemas.microsoft.com/office/powerpoint/2010/main" val="1139261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F5A7-557A-4495-B3EC-50490D34A935}"/>
              </a:ext>
            </a:extLst>
          </p:cNvPr>
          <p:cNvSpPr>
            <a:spLocks noGrp="1"/>
          </p:cNvSpPr>
          <p:nvPr>
            <p:ph type="title"/>
          </p:nvPr>
        </p:nvSpPr>
        <p:spPr/>
        <p:txBody>
          <a:bodyPr/>
          <a:lstStyle/>
          <a:p>
            <a:r>
              <a:rPr lang="en-US" dirty="0"/>
              <a:t>Homework</a:t>
            </a:r>
          </a:p>
        </p:txBody>
      </p:sp>
      <p:pic>
        <p:nvPicPr>
          <p:cNvPr id="3" name="Picture 2">
            <a:extLst>
              <a:ext uri="{FF2B5EF4-FFF2-40B4-BE49-F238E27FC236}">
                <a16:creationId xmlns:a16="http://schemas.microsoft.com/office/drawing/2014/main" id="{BC5A8048-A5D4-4E68-92B9-176AE02A0C06}"/>
              </a:ext>
            </a:extLst>
          </p:cNvPr>
          <p:cNvPicPr>
            <a:picLocks noChangeAspect="1"/>
          </p:cNvPicPr>
          <p:nvPr/>
        </p:nvPicPr>
        <p:blipFill>
          <a:blip r:embed="rId2"/>
          <a:stretch>
            <a:fillRect/>
          </a:stretch>
        </p:blipFill>
        <p:spPr>
          <a:xfrm>
            <a:off x="2917195" y="2226066"/>
            <a:ext cx="9669597" cy="3355336"/>
          </a:xfrm>
          <a:prstGeom prst="rect">
            <a:avLst/>
          </a:prstGeom>
        </p:spPr>
      </p:pic>
    </p:spTree>
    <p:extLst>
      <p:ext uri="{BB962C8B-B14F-4D97-AF65-F5344CB8AC3E}">
        <p14:creationId xmlns:p14="http://schemas.microsoft.com/office/powerpoint/2010/main" val="386233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3E02-80A3-423C-ADC7-7F6E92BF1653}"/>
              </a:ext>
            </a:extLst>
          </p:cNvPr>
          <p:cNvSpPr>
            <a:spLocks noGrp="1"/>
          </p:cNvSpPr>
          <p:nvPr>
            <p:ph type="title"/>
          </p:nvPr>
        </p:nvSpPr>
        <p:spPr/>
        <p:txBody>
          <a:bodyPr/>
          <a:lstStyle/>
          <a:p>
            <a:r>
              <a:rPr lang="en-US" dirty="0"/>
              <a:t>Homework Review</a:t>
            </a:r>
            <a:br>
              <a:rPr lang="en-US" dirty="0"/>
            </a:br>
            <a:r>
              <a:rPr lang="en-US" sz="2400" i="1" dirty="0"/>
              <a:t>Basic Statistics</a:t>
            </a:r>
            <a:endParaRPr lang="en-US" dirty="0"/>
          </a:p>
        </p:txBody>
      </p:sp>
      <p:sp>
        <p:nvSpPr>
          <p:cNvPr id="3" name="Content Placeholder 2">
            <a:extLst>
              <a:ext uri="{FF2B5EF4-FFF2-40B4-BE49-F238E27FC236}">
                <a16:creationId xmlns:a16="http://schemas.microsoft.com/office/drawing/2014/main" id="{9019A8E6-70A1-4AAD-A9B4-BB5F480E3B4C}"/>
              </a:ext>
            </a:extLst>
          </p:cNvPr>
          <p:cNvSpPr>
            <a:spLocks noGrp="1"/>
          </p:cNvSpPr>
          <p:nvPr>
            <p:ph sz="half" idx="1"/>
          </p:nvPr>
        </p:nvSpPr>
        <p:spPr/>
        <p:txBody>
          <a:bodyPr/>
          <a:lstStyle/>
          <a:p>
            <a:r>
              <a:rPr lang="en-US" dirty="0"/>
              <a:t>A tip….</a:t>
            </a:r>
          </a:p>
        </p:txBody>
      </p:sp>
      <p:pic>
        <p:nvPicPr>
          <p:cNvPr id="5" name="Picture 4">
            <a:extLst>
              <a:ext uri="{FF2B5EF4-FFF2-40B4-BE49-F238E27FC236}">
                <a16:creationId xmlns:a16="http://schemas.microsoft.com/office/drawing/2014/main" id="{6D9905B7-6E70-4201-9B44-528F3442D808}"/>
              </a:ext>
            </a:extLst>
          </p:cNvPr>
          <p:cNvPicPr>
            <a:picLocks noChangeAspect="1"/>
          </p:cNvPicPr>
          <p:nvPr/>
        </p:nvPicPr>
        <p:blipFill>
          <a:blip r:embed="rId2"/>
          <a:stretch>
            <a:fillRect/>
          </a:stretch>
        </p:blipFill>
        <p:spPr>
          <a:xfrm>
            <a:off x="2484260" y="1594284"/>
            <a:ext cx="10972800" cy="2213122"/>
          </a:xfrm>
          <a:prstGeom prst="rect">
            <a:avLst/>
          </a:prstGeom>
        </p:spPr>
      </p:pic>
      <p:pic>
        <p:nvPicPr>
          <p:cNvPr id="4" name="Picture 3">
            <a:extLst>
              <a:ext uri="{FF2B5EF4-FFF2-40B4-BE49-F238E27FC236}">
                <a16:creationId xmlns:a16="http://schemas.microsoft.com/office/drawing/2014/main" id="{55C00DC8-B002-4142-801F-60A9A11500E1}"/>
              </a:ext>
            </a:extLst>
          </p:cNvPr>
          <p:cNvPicPr>
            <a:picLocks noChangeAspect="1"/>
          </p:cNvPicPr>
          <p:nvPr/>
        </p:nvPicPr>
        <p:blipFill>
          <a:blip r:embed="rId3"/>
          <a:stretch>
            <a:fillRect/>
          </a:stretch>
        </p:blipFill>
        <p:spPr>
          <a:xfrm>
            <a:off x="2484260" y="4114800"/>
            <a:ext cx="10802754" cy="3200400"/>
          </a:xfrm>
          <a:prstGeom prst="rect">
            <a:avLst/>
          </a:prstGeom>
        </p:spPr>
      </p:pic>
    </p:spTree>
    <p:extLst>
      <p:ext uri="{BB962C8B-B14F-4D97-AF65-F5344CB8AC3E}">
        <p14:creationId xmlns:p14="http://schemas.microsoft.com/office/powerpoint/2010/main" val="2400714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217CF-B730-4D2D-B8CE-E80047354894}"/>
              </a:ext>
            </a:extLst>
          </p:cNvPr>
          <p:cNvSpPr>
            <a:spLocks noGrp="1"/>
          </p:cNvSpPr>
          <p:nvPr>
            <p:ph type="title"/>
          </p:nvPr>
        </p:nvSpPr>
        <p:spPr/>
        <p:txBody>
          <a:bodyPr/>
          <a:lstStyle/>
          <a:p>
            <a:r>
              <a:rPr lang="en-US" dirty="0"/>
              <a:t>Homework</a:t>
            </a:r>
          </a:p>
        </p:txBody>
      </p:sp>
      <p:pic>
        <p:nvPicPr>
          <p:cNvPr id="4" name="Picture 3">
            <a:extLst>
              <a:ext uri="{FF2B5EF4-FFF2-40B4-BE49-F238E27FC236}">
                <a16:creationId xmlns:a16="http://schemas.microsoft.com/office/drawing/2014/main" id="{11B8A6FA-2C04-4FBF-8767-02E46F7604AA}"/>
              </a:ext>
            </a:extLst>
          </p:cNvPr>
          <p:cNvPicPr>
            <a:picLocks noChangeAspect="1"/>
          </p:cNvPicPr>
          <p:nvPr/>
        </p:nvPicPr>
        <p:blipFill>
          <a:blip r:embed="rId2"/>
          <a:stretch>
            <a:fillRect/>
          </a:stretch>
        </p:blipFill>
        <p:spPr>
          <a:xfrm>
            <a:off x="3301029" y="1318054"/>
            <a:ext cx="8027848" cy="6833622"/>
          </a:xfrm>
          <a:prstGeom prst="rect">
            <a:avLst/>
          </a:prstGeom>
        </p:spPr>
      </p:pic>
    </p:spTree>
    <p:extLst>
      <p:ext uri="{BB962C8B-B14F-4D97-AF65-F5344CB8AC3E}">
        <p14:creationId xmlns:p14="http://schemas.microsoft.com/office/powerpoint/2010/main" val="3885744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2BFF-16B1-47E4-93B7-83E693289A31}"/>
              </a:ext>
            </a:extLst>
          </p:cNvPr>
          <p:cNvSpPr>
            <a:spLocks noGrp="1"/>
          </p:cNvSpPr>
          <p:nvPr>
            <p:ph type="title"/>
          </p:nvPr>
        </p:nvSpPr>
        <p:spPr/>
        <p:txBody>
          <a:bodyPr/>
          <a:lstStyle/>
          <a:p>
            <a:r>
              <a:rPr lang="en-US" dirty="0"/>
              <a:t>Homework Review</a:t>
            </a:r>
            <a:br>
              <a:rPr lang="en-US" dirty="0"/>
            </a:br>
            <a:r>
              <a:rPr lang="en-US" i="1" dirty="0"/>
              <a:t>Basic Statistics</a:t>
            </a:r>
            <a:endParaRPr lang="en-US" dirty="0"/>
          </a:p>
        </p:txBody>
      </p:sp>
      <p:pic>
        <p:nvPicPr>
          <p:cNvPr id="5" name="Picture 4">
            <a:extLst>
              <a:ext uri="{FF2B5EF4-FFF2-40B4-BE49-F238E27FC236}">
                <a16:creationId xmlns:a16="http://schemas.microsoft.com/office/drawing/2014/main" id="{01415909-FA49-43C9-A4EA-2076CDC8FC2B}"/>
              </a:ext>
            </a:extLst>
          </p:cNvPr>
          <p:cNvPicPr>
            <a:picLocks noChangeAspect="1"/>
          </p:cNvPicPr>
          <p:nvPr/>
        </p:nvPicPr>
        <p:blipFill>
          <a:blip r:embed="rId2"/>
          <a:stretch>
            <a:fillRect/>
          </a:stretch>
        </p:blipFill>
        <p:spPr>
          <a:xfrm>
            <a:off x="2322577" y="1697678"/>
            <a:ext cx="5739906" cy="5054933"/>
          </a:xfrm>
          <a:prstGeom prst="rect">
            <a:avLst/>
          </a:prstGeom>
        </p:spPr>
      </p:pic>
      <p:pic>
        <p:nvPicPr>
          <p:cNvPr id="6" name="Picture 5">
            <a:extLst>
              <a:ext uri="{FF2B5EF4-FFF2-40B4-BE49-F238E27FC236}">
                <a16:creationId xmlns:a16="http://schemas.microsoft.com/office/drawing/2014/main" id="{045D9EE3-C028-4964-9DB3-88A9F8B5DC52}"/>
              </a:ext>
            </a:extLst>
          </p:cNvPr>
          <p:cNvPicPr/>
          <p:nvPr/>
        </p:nvPicPr>
        <p:blipFill>
          <a:blip r:embed="rId3"/>
          <a:stretch>
            <a:fillRect/>
          </a:stretch>
        </p:blipFill>
        <p:spPr>
          <a:xfrm>
            <a:off x="8398334" y="1453689"/>
            <a:ext cx="3908996" cy="6487588"/>
          </a:xfrm>
          <a:prstGeom prst="rect">
            <a:avLst/>
          </a:prstGeom>
        </p:spPr>
      </p:pic>
    </p:spTree>
    <p:extLst>
      <p:ext uri="{BB962C8B-B14F-4D97-AF65-F5344CB8AC3E}">
        <p14:creationId xmlns:p14="http://schemas.microsoft.com/office/powerpoint/2010/main" val="4191180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2BFF-16B1-47E4-93B7-83E693289A31}"/>
              </a:ext>
            </a:extLst>
          </p:cNvPr>
          <p:cNvSpPr>
            <a:spLocks noGrp="1"/>
          </p:cNvSpPr>
          <p:nvPr>
            <p:ph type="title"/>
          </p:nvPr>
        </p:nvSpPr>
        <p:spPr/>
        <p:txBody>
          <a:bodyPr/>
          <a:lstStyle/>
          <a:p>
            <a:r>
              <a:rPr lang="en-US" dirty="0"/>
              <a:t>Homework Review</a:t>
            </a:r>
            <a:br>
              <a:rPr lang="en-US" dirty="0"/>
            </a:br>
            <a:r>
              <a:rPr lang="en-US" i="1" dirty="0"/>
              <a:t>Basic Statistics</a:t>
            </a:r>
            <a:endParaRPr lang="en-US" dirty="0"/>
          </a:p>
        </p:txBody>
      </p:sp>
      <p:pic>
        <p:nvPicPr>
          <p:cNvPr id="3" name="Picture 2">
            <a:extLst>
              <a:ext uri="{FF2B5EF4-FFF2-40B4-BE49-F238E27FC236}">
                <a16:creationId xmlns:a16="http://schemas.microsoft.com/office/drawing/2014/main" id="{295C100B-5C96-481F-82E7-E08A15159BE2}"/>
              </a:ext>
            </a:extLst>
          </p:cNvPr>
          <p:cNvPicPr>
            <a:picLocks noChangeAspect="1"/>
          </p:cNvPicPr>
          <p:nvPr/>
        </p:nvPicPr>
        <p:blipFill>
          <a:blip r:embed="rId2"/>
          <a:stretch>
            <a:fillRect/>
          </a:stretch>
        </p:blipFill>
        <p:spPr>
          <a:xfrm>
            <a:off x="2284723" y="1866693"/>
            <a:ext cx="5030231" cy="4946278"/>
          </a:xfrm>
          <a:prstGeom prst="rect">
            <a:avLst/>
          </a:prstGeom>
        </p:spPr>
      </p:pic>
      <p:pic>
        <p:nvPicPr>
          <p:cNvPr id="7" name="Picture 6">
            <a:extLst>
              <a:ext uri="{FF2B5EF4-FFF2-40B4-BE49-F238E27FC236}">
                <a16:creationId xmlns:a16="http://schemas.microsoft.com/office/drawing/2014/main" id="{8CE1CCD8-AED4-423F-83CF-43E7DF9600B4}"/>
              </a:ext>
            </a:extLst>
          </p:cNvPr>
          <p:cNvPicPr/>
          <p:nvPr/>
        </p:nvPicPr>
        <p:blipFill>
          <a:blip r:embed="rId3"/>
          <a:stretch>
            <a:fillRect/>
          </a:stretch>
        </p:blipFill>
        <p:spPr>
          <a:xfrm>
            <a:off x="8566235" y="1866694"/>
            <a:ext cx="2645664" cy="3448050"/>
          </a:xfrm>
          <a:prstGeom prst="rect">
            <a:avLst/>
          </a:prstGeom>
        </p:spPr>
      </p:pic>
      <p:pic>
        <p:nvPicPr>
          <p:cNvPr id="9" name="Picture 8">
            <a:extLst>
              <a:ext uri="{FF2B5EF4-FFF2-40B4-BE49-F238E27FC236}">
                <a16:creationId xmlns:a16="http://schemas.microsoft.com/office/drawing/2014/main" id="{7A0DB53F-78E7-48D1-9B8E-0CA4700999D2}"/>
              </a:ext>
            </a:extLst>
          </p:cNvPr>
          <p:cNvPicPr/>
          <p:nvPr/>
        </p:nvPicPr>
        <p:blipFill>
          <a:blip r:embed="rId4"/>
          <a:stretch>
            <a:fillRect/>
          </a:stretch>
        </p:blipFill>
        <p:spPr>
          <a:xfrm>
            <a:off x="7450984" y="5608479"/>
            <a:ext cx="4876168" cy="1316807"/>
          </a:xfrm>
          <a:prstGeom prst="rect">
            <a:avLst/>
          </a:prstGeom>
        </p:spPr>
      </p:pic>
    </p:spTree>
    <p:extLst>
      <p:ext uri="{BB962C8B-B14F-4D97-AF65-F5344CB8AC3E}">
        <p14:creationId xmlns:p14="http://schemas.microsoft.com/office/powerpoint/2010/main" val="4399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A2BFF-16B1-47E4-93B7-83E693289A31}"/>
              </a:ext>
            </a:extLst>
          </p:cNvPr>
          <p:cNvSpPr>
            <a:spLocks noGrp="1"/>
          </p:cNvSpPr>
          <p:nvPr>
            <p:ph type="title"/>
          </p:nvPr>
        </p:nvSpPr>
        <p:spPr/>
        <p:txBody>
          <a:bodyPr/>
          <a:lstStyle/>
          <a:p>
            <a:r>
              <a:rPr lang="en-US" dirty="0"/>
              <a:t>Homework Review</a:t>
            </a:r>
            <a:br>
              <a:rPr lang="en-US" dirty="0"/>
            </a:br>
            <a:r>
              <a:rPr lang="en-US" i="1" dirty="0"/>
              <a:t>Basic Statistics</a:t>
            </a:r>
            <a:endParaRPr lang="en-US" dirty="0"/>
          </a:p>
        </p:txBody>
      </p:sp>
      <p:pic>
        <p:nvPicPr>
          <p:cNvPr id="4" name="Picture 3">
            <a:extLst>
              <a:ext uri="{FF2B5EF4-FFF2-40B4-BE49-F238E27FC236}">
                <a16:creationId xmlns:a16="http://schemas.microsoft.com/office/drawing/2014/main" id="{E1054FCE-03D2-43C2-AC64-9D0337B9C1CE}"/>
              </a:ext>
            </a:extLst>
          </p:cNvPr>
          <p:cNvPicPr>
            <a:picLocks noChangeAspect="1"/>
          </p:cNvPicPr>
          <p:nvPr/>
        </p:nvPicPr>
        <p:blipFill>
          <a:blip r:embed="rId2"/>
          <a:stretch>
            <a:fillRect/>
          </a:stretch>
        </p:blipFill>
        <p:spPr>
          <a:xfrm>
            <a:off x="4646724" y="1669812"/>
            <a:ext cx="5336458" cy="3065828"/>
          </a:xfrm>
          <a:prstGeom prst="rect">
            <a:avLst/>
          </a:prstGeom>
        </p:spPr>
      </p:pic>
      <p:pic>
        <p:nvPicPr>
          <p:cNvPr id="5" name="Picture 4">
            <a:extLst>
              <a:ext uri="{FF2B5EF4-FFF2-40B4-BE49-F238E27FC236}">
                <a16:creationId xmlns:a16="http://schemas.microsoft.com/office/drawing/2014/main" id="{57634BD7-BF64-4FF8-B730-932362599DD7}"/>
              </a:ext>
            </a:extLst>
          </p:cNvPr>
          <p:cNvPicPr>
            <a:picLocks noChangeAspect="1"/>
          </p:cNvPicPr>
          <p:nvPr/>
        </p:nvPicPr>
        <p:blipFill>
          <a:blip r:embed="rId3"/>
          <a:stretch>
            <a:fillRect/>
          </a:stretch>
        </p:blipFill>
        <p:spPr>
          <a:xfrm>
            <a:off x="4313208" y="4559662"/>
            <a:ext cx="6541080" cy="2763686"/>
          </a:xfrm>
          <a:prstGeom prst="rect">
            <a:avLst/>
          </a:prstGeom>
        </p:spPr>
      </p:pic>
    </p:spTree>
    <p:extLst>
      <p:ext uri="{BB962C8B-B14F-4D97-AF65-F5344CB8AC3E}">
        <p14:creationId xmlns:p14="http://schemas.microsoft.com/office/powerpoint/2010/main" val="415697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823" y="244641"/>
            <a:ext cx="9984754" cy="1029730"/>
          </a:xfrm>
        </p:spPr>
        <p:txBody>
          <a:bodyPr/>
          <a:lstStyle/>
          <a:p>
            <a:r>
              <a:rPr lang="en-US" dirty="0"/>
              <a:t>Overview: Data Analysis</a:t>
            </a:r>
          </a:p>
        </p:txBody>
      </p:sp>
      <p:sp>
        <p:nvSpPr>
          <p:cNvPr id="3" name="Content Placeholder 2"/>
          <p:cNvSpPr>
            <a:spLocks noGrp="1"/>
          </p:cNvSpPr>
          <p:nvPr>
            <p:ph idx="1"/>
          </p:nvPr>
        </p:nvSpPr>
        <p:spPr>
          <a:xfrm>
            <a:off x="2322823" y="1134355"/>
            <a:ext cx="10166446" cy="5820875"/>
          </a:xfrm>
        </p:spPr>
        <p:txBody>
          <a:bodyPr>
            <a:noAutofit/>
          </a:bodyPr>
          <a:lstStyle/>
          <a:p>
            <a:pPr marL="0" indent="0">
              <a:spcBef>
                <a:spcPts val="720"/>
              </a:spcBef>
              <a:buNone/>
            </a:pPr>
            <a:r>
              <a:rPr lang="en-US" sz="2400" dirty="0"/>
              <a:t>The methodology you choose will depend on </a:t>
            </a:r>
          </a:p>
          <a:p>
            <a:pPr lvl="1">
              <a:spcBef>
                <a:spcPts val="720"/>
              </a:spcBef>
              <a:buFont typeface="Arial" panose="020B0604020202020204" pitchFamily="34" charset="0"/>
              <a:buChar char="•"/>
            </a:pPr>
            <a:r>
              <a:rPr lang="en-US" sz="2400" dirty="0"/>
              <a:t>Your goal (the analytics question)</a:t>
            </a:r>
          </a:p>
          <a:p>
            <a:pPr lvl="1">
              <a:spcBef>
                <a:spcPts val="720"/>
              </a:spcBef>
              <a:buFont typeface="Arial" panose="020B0604020202020204" pitchFamily="34" charset="0"/>
              <a:buChar char="•"/>
            </a:pPr>
            <a:r>
              <a:rPr lang="en-US" sz="2400" dirty="0"/>
              <a:t>Your data (type)</a:t>
            </a:r>
          </a:p>
          <a:p>
            <a:pPr marL="0" indent="0">
              <a:lnSpc>
                <a:spcPct val="110000"/>
              </a:lnSpc>
              <a:spcBef>
                <a:spcPts val="720"/>
              </a:spcBef>
              <a:spcAft>
                <a:spcPts val="360"/>
              </a:spcAft>
              <a:buNone/>
            </a:pPr>
            <a:endParaRPr lang="en-US" sz="2640" dirty="0"/>
          </a:p>
        </p:txBody>
      </p:sp>
      <p:graphicFrame>
        <p:nvGraphicFramePr>
          <p:cNvPr id="6" name="Diagram 5"/>
          <p:cNvGraphicFramePr/>
          <p:nvPr/>
        </p:nvGraphicFramePr>
        <p:xfrm>
          <a:off x="2031756" y="6484060"/>
          <a:ext cx="10698480" cy="124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6731543" y="6330390"/>
            <a:ext cx="2837254" cy="1249681"/>
          </a:xfrm>
          <a:prstGeom prst="rect">
            <a:avLst/>
          </a:prstGeom>
          <a:noFill/>
          <a:ln w="38100">
            <a:solidFill>
              <a:srgbClr val="E21736"/>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2640" b="1" dirty="0">
                <a:solidFill>
                  <a:schemeClr val="tx1"/>
                </a:solidFill>
              </a:rPr>
              <a:t>Data Analysis</a:t>
            </a:r>
          </a:p>
        </p:txBody>
      </p:sp>
      <p:graphicFrame>
        <p:nvGraphicFramePr>
          <p:cNvPr id="8" name="Content Placeholder 2">
            <a:extLst>
              <a:ext uri="{FF2B5EF4-FFF2-40B4-BE49-F238E27FC236}">
                <a16:creationId xmlns:a16="http://schemas.microsoft.com/office/drawing/2014/main" id="{D8E46870-768A-405C-AD6B-BC42938637DA}"/>
              </a:ext>
            </a:extLst>
          </p:cNvPr>
          <p:cNvGraphicFramePr>
            <a:graphicFrameLocks/>
          </p:cNvGraphicFramePr>
          <p:nvPr/>
        </p:nvGraphicFramePr>
        <p:xfrm>
          <a:off x="3320721" y="2714827"/>
          <a:ext cx="7819026" cy="3232612"/>
        </p:xfrm>
        <a:graphic>
          <a:graphicData uri="http://schemas.openxmlformats.org/drawingml/2006/table">
            <a:tbl>
              <a:tblPr firstRow="1" bandRow="1">
                <a:tableStyleId>{2D5ABB26-0587-4C30-8999-92F81FD0307C}</a:tableStyleId>
              </a:tblPr>
              <a:tblGrid>
                <a:gridCol w="2426594">
                  <a:extLst>
                    <a:ext uri="{9D8B030D-6E8A-4147-A177-3AD203B41FA5}">
                      <a16:colId xmlns:a16="http://schemas.microsoft.com/office/drawing/2014/main" val="20000"/>
                    </a:ext>
                  </a:extLst>
                </a:gridCol>
                <a:gridCol w="5392432">
                  <a:extLst>
                    <a:ext uri="{9D8B030D-6E8A-4147-A177-3AD203B41FA5}">
                      <a16:colId xmlns:a16="http://schemas.microsoft.com/office/drawing/2014/main" val="20001"/>
                    </a:ext>
                  </a:extLst>
                </a:gridCol>
              </a:tblGrid>
              <a:tr h="529202">
                <a:tc>
                  <a:txBody>
                    <a:bodyPr/>
                    <a:lstStyle/>
                    <a:p>
                      <a:r>
                        <a:rPr lang="en-US" sz="2400" b="1" dirty="0"/>
                        <a:t>Type</a:t>
                      </a:r>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2400" b="1" dirty="0"/>
                        <a:t>Questions</a:t>
                      </a:r>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529202">
                <a:tc>
                  <a:txBody>
                    <a:bodyPr/>
                    <a:lstStyle/>
                    <a:p>
                      <a:pPr marL="0" indent="0" algn="l">
                        <a:buAutoNum type="arabicParenR"/>
                      </a:pPr>
                      <a:r>
                        <a:rPr lang="en-US" sz="1700" dirty="0"/>
                        <a:t> Descriptive</a:t>
                      </a:r>
                      <a:endParaRPr lang="en-US" sz="1700" b="1" dirty="0"/>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What happened? What is happening?</a:t>
                      </a:r>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76445">
                <a:tc>
                  <a:txBody>
                    <a:bodyPr/>
                    <a:lstStyle/>
                    <a:p>
                      <a:pPr algn="l"/>
                      <a:r>
                        <a:rPr lang="en-US" sz="1700" b="0" dirty="0"/>
                        <a:t>2) Exploratory</a:t>
                      </a:r>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0" dirty="0"/>
                        <a:t>What </a:t>
                      </a:r>
                      <a:r>
                        <a:rPr lang="en-US" sz="1700" b="1" dirty="0"/>
                        <a:t>might </a:t>
                      </a:r>
                      <a:r>
                        <a:rPr lang="en-US" sz="1700" b="0" dirty="0"/>
                        <a:t>be the pattern/reason for it happening?</a:t>
                      </a:r>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29202">
                <a:tc>
                  <a:txBody>
                    <a:bodyPr/>
                    <a:lstStyle/>
                    <a:p>
                      <a:pPr algn="l"/>
                      <a:r>
                        <a:rPr lang="en-US" sz="1700" dirty="0"/>
                        <a:t>3) Diagnostic</a:t>
                      </a:r>
                      <a:endParaRPr lang="en-US" sz="1700" b="1" dirty="0"/>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Why/how</a:t>
                      </a:r>
                      <a:r>
                        <a:rPr lang="en-US" sz="1700" baseline="0" dirty="0"/>
                        <a:t> </a:t>
                      </a:r>
                      <a:r>
                        <a:rPr lang="en-US" sz="1700" dirty="0"/>
                        <a:t>did it happen?</a:t>
                      </a:r>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29202">
                <a:tc>
                  <a:txBody>
                    <a:bodyPr/>
                    <a:lstStyle/>
                    <a:p>
                      <a:pPr algn="l"/>
                      <a:r>
                        <a:rPr lang="en-US" sz="1700" dirty="0"/>
                        <a:t>4) Predictive</a:t>
                      </a:r>
                      <a:endParaRPr lang="en-US" sz="1700" b="1" dirty="0"/>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What could happen?</a:t>
                      </a:r>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39359">
                <a:tc>
                  <a:txBody>
                    <a:bodyPr/>
                    <a:lstStyle/>
                    <a:p>
                      <a:pPr algn="l"/>
                      <a:r>
                        <a:rPr lang="en-US" sz="1700" dirty="0"/>
                        <a:t>5) Prescriptive</a:t>
                      </a:r>
                      <a:endParaRPr lang="en-US" sz="1700" b="1" dirty="0"/>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What should</a:t>
                      </a:r>
                      <a:r>
                        <a:rPr lang="en-US" sz="1700" baseline="0" dirty="0"/>
                        <a:t> I do? How can I make it happen?</a:t>
                      </a:r>
                      <a:endParaRPr lang="en-US" sz="1700" dirty="0"/>
                    </a:p>
                  </a:txBody>
                  <a:tcPr marL="109728" marR="109728" marT="54864" marB="54864" anchor="ctr">
                    <a:lnL>
                      <a:noFill/>
                    </a:lnL>
                    <a:lnR>
                      <a:noFill/>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258C093C-B357-42B8-82EA-3CC7BCF6866A}"/>
              </a:ext>
            </a:extLst>
          </p:cNvPr>
          <p:cNvSpPr/>
          <p:nvPr/>
        </p:nvSpPr>
        <p:spPr>
          <a:xfrm>
            <a:off x="3320720" y="4329484"/>
            <a:ext cx="7819026" cy="1617956"/>
          </a:xfrm>
          <a:prstGeom prst="rect">
            <a:avLst/>
          </a:prstGeom>
          <a:solidFill>
            <a:srgbClr val="E21836">
              <a:alpha val="309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385667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A625-6B36-4BD3-BF72-B1F1C36F1201}"/>
              </a:ext>
            </a:extLst>
          </p:cNvPr>
          <p:cNvSpPr>
            <a:spLocks noGrp="1"/>
          </p:cNvSpPr>
          <p:nvPr>
            <p:ph type="title"/>
          </p:nvPr>
        </p:nvSpPr>
        <p:spPr/>
        <p:txBody>
          <a:bodyPr/>
          <a:lstStyle/>
          <a:p>
            <a:r>
              <a:rPr lang="en-US" dirty="0"/>
              <a:t>Regression Analysis</a:t>
            </a:r>
          </a:p>
        </p:txBody>
      </p:sp>
      <p:sp>
        <p:nvSpPr>
          <p:cNvPr id="3" name="Content Placeholder 2">
            <a:extLst>
              <a:ext uri="{FF2B5EF4-FFF2-40B4-BE49-F238E27FC236}">
                <a16:creationId xmlns:a16="http://schemas.microsoft.com/office/drawing/2014/main" id="{E5A602EE-2F9D-4966-8568-FA3969B66ADB}"/>
              </a:ext>
            </a:extLst>
          </p:cNvPr>
          <p:cNvSpPr>
            <a:spLocks noGrp="1"/>
          </p:cNvSpPr>
          <p:nvPr>
            <p:ph sz="half" idx="1"/>
          </p:nvPr>
        </p:nvSpPr>
        <p:spPr>
          <a:xfrm>
            <a:off x="426026" y="1597950"/>
            <a:ext cx="13861473" cy="5894404"/>
          </a:xfrm>
        </p:spPr>
        <p:txBody>
          <a:bodyPr/>
          <a:lstStyle/>
          <a:p>
            <a:r>
              <a:rPr lang="en-US" sz="2880" dirty="0"/>
              <a:t>What is regression analysis?</a:t>
            </a:r>
          </a:p>
          <a:p>
            <a:endParaRPr lang="en-US" sz="2880" dirty="0"/>
          </a:p>
          <a:p>
            <a:pPr lvl="1"/>
            <a:r>
              <a:rPr lang="en-US" sz="2880" dirty="0"/>
              <a:t> A set of statistical processes for estimating the relationships among variables</a:t>
            </a:r>
          </a:p>
          <a:p>
            <a:pPr lvl="1"/>
            <a:endParaRPr lang="en-US" sz="2880" dirty="0"/>
          </a:p>
          <a:p>
            <a:pPr lvl="1"/>
            <a:r>
              <a:rPr lang="en-US" sz="2880" dirty="0"/>
              <a:t> Focus is on the relationship between dependent variables (DV) and independent variables (IV)</a:t>
            </a:r>
          </a:p>
          <a:p>
            <a:pPr lvl="1"/>
            <a:endParaRPr lang="en-US" sz="2880" dirty="0"/>
          </a:p>
          <a:p>
            <a:pPr lvl="1"/>
            <a:r>
              <a:rPr lang="en-US" sz="2880" dirty="0"/>
              <a:t> Helps one to understand how the typical value of the DV changes when one of the IV is varied while the other IV (if in the model) remain fixed.</a:t>
            </a:r>
          </a:p>
        </p:txBody>
      </p:sp>
    </p:spTree>
    <p:extLst>
      <p:ext uri="{BB962C8B-B14F-4D97-AF65-F5344CB8AC3E}">
        <p14:creationId xmlns:p14="http://schemas.microsoft.com/office/powerpoint/2010/main" val="559195820"/>
      </p:ext>
    </p:extLst>
  </p:cSld>
  <p:clrMapOvr>
    <a:masterClrMapping/>
  </p:clrMapOvr>
</p:sld>
</file>

<file path=ppt/theme/theme1.xml><?xml version="1.0" encoding="utf-8"?>
<a:theme xmlns:a="http://schemas.openxmlformats.org/drawingml/2006/main" name="Corporate PPT template_widescreen">
  <a:themeElements>
    <a:clrScheme name="chevron">
      <a:dk1>
        <a:sysClr val="windowText" lastClr="000000"/>
      </a:dk1>
      <a:lt1>
        <a:sysClr val="window" lastClr="FFFFFF"/>
      </a:lt1>
      <a:dk2>
        <a:srgbClr val="0B2D71"/>
      </a:dk2>
      <a:lt2>
        <a:srgbClr val="009DD9"/>
      </a:lt2>
      <a:accent1>
        <a:srgbClr val="0066B2"/>
      </a:accent1>
      <a:accent2>
        <a:srgbClr val="00708C"/>
      </a:accent2>
      <a:accent3>
        <a:srgbClr val="769231"/>
      </a:accent3>
      <a:accent4>
        <a:srgbClr val="97002E"/>
      </a:accent4>
      <a:accent5>
        <a:srgbClr val="E5601F"/>
      </a:accent5>
      <a:accent6>
        <a:srgbClr val="751269"/>
      </a:accent6>
      <a:hlink>
        <a:srgbClr val="009DD9"/>
      </a:hlink>
      <a:folHlink>
        <a:srgbClr val="0B2D7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Dark blue">
      <a:srgbClr val="0B2D71"/>
    </a:custClr>
    <a:custClr name="Medium blue">
      <a:srgbClr val="0066B2"/>
    </a:custClr>
    <a:custClr name="Light blue">
      <a:srgbClr val="009DD9"/>
    </a:custClr>
    <a:custClr name="Dark teal">
      <a:srgbClr val="003653"/>
    </a:custClr>
    <a:custClr name="Medium teal">
      <a:srgbClr val="00708C"/>
    </a:custClr>
    <a:custClr name="Light teal">
      <a:srgbClr val="00B2BD"/>
    </a:custClr>
    <a:custClr name="Dark green">
      <a:srgbClr val="444B0D"/>
    </a:custClr>
    <a:custClr name="Medium green">
      <a:srgbClr val="769231"/>
    </a:custClr>
    <a:custClr name="Light green">
      <a:srgbClr val="B2CC34"/>
    </a:custClr>
    <a:custClr name="Dark red">
      <a:srgbClr val="58001C"/>
    </a:custClr>
    <a:custClr name="Medium red">
      <a:srgbClr val="97002E"/>
    </a:custClr>
    <a:custClr name="Light red">
      <a:srgbClr val="E21836"/>
    </a:custClr>
    <a:custClr name="Dark orange">
      <a:srgbClr val="711B00"/>
    </a:custClr>
    <a:custClr name="Medium orange">
      <a:srgbClr val="E5601F"/>
    </a:custClr>
    <a:custClr name="Light orange">
      <a:srgbClr val="FAAB18"/>
    </a:custClr>
    <a:custClr name="Dark purple">
      <a:srgbClr val="3A0D36"/>
    </a:custClr>
    <a:custClr name="Medium purple">
      <a:srgbClr val="751269"/>
    </a:custClr>
    <a:custClr name="Light purple">
      <a:srgbClr val="BA3093"/>
    </a:custClr>
    <a:custClr name="Black">
      <a:srgbClr val="000000"/>
    </a:custClr>
    <a:custClr name="Dark gray">
      <a:srgbClr val="6B6D6F"/>
    </a:custClr>
    <a:custClr name="Medium gray">
      <a:srgbClr val="8C8F93"/>
    </a:custClr>
    <a:custClr name="Light gray">
      <a:srgbClr val="DBDCDD"/>
    </a:custClr>
    <a:custClr name="Background gray">
      <a:srgbClr val="EDEDEE"/>
    </a:custClr>
  </a:custClrLst>
  <a:extLst>
    <a:ext uri="{05A4C25C-085E-4340-85A3-A5531E510DB2}">
      <thm15:themeFamily xmlns:thm15="http://schemas.microsoft.com/office/thememl/2012/main" name="Presentation1" id="{6EB75893-991E-44B8-B7EF-55E100AF0F0C}" vid="{12BAFCE4-4E00-4D0C-8920-C5EDB7AE9C7E}"/>
    </a:ext>
  </a:extLst>
</a:theme>
</file>

<file path=ppt/theme/theme2.xml><?xml version="1.0" encoding="utf-8"?>
<a:theme xmlns:a="http://schemas.openxmlformats.org/drawingml/2006/main" name="Chevron_PPT_WS_White">
  <a:themeElements>
    <a:clrScheme name="chevron">
      <a:dk1>
        <a:sysClr val="windowText" lastClr="000000"/>
      </a:dk1>
      <a:lt1>
        <a:sysClr val="window" lastClr="FFFFFF"/>
      </a:lt1>
      <a:dk2>
        <a:srgbClr val="0B2D71"/>
      </a:dk2>
      <a:lt2>
        <a:srgbClr val="009DD9"/>
      </a:lt2>
      <a:accent1>
        <a:srgbClr val="0066B2"/>
      </a:accent1>
      <a:accent2>
        <a:srgbClr val="00708C"/>
      </a:accent2>
      <a:accent3>
        <a:srgbClr val="769231"/>
      </a:accent3>
      <a:accent4>
        <a:srgbClr val="97002E"/>
      </a:accent4>
      <a:accent5>
        <a:srgbClr val="E5601F"/>
      </a:accent5>
      <a:accent6>
        <a:srgbClr val="751269"/>
      </a:accent6>
      <a:hlink>
        <a:srgbClr val="009DD9"/>
      </a:hlink>
      <a:folHlink>
        <a:srgbClr val="0B2D7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Dark blue">
      <a:srgbClr val="0B2D71"/>
    </a:custClr>
    <a:custClr name="Medium blue">
      <a:srgbClr val="0066B2"/>
    </a:custClr>
    <a:custClr name="Light blue">
      <a:srgbClr val="009DD9"/>
    </a:custClr>
    <a:custClr name="Dark teal">
      <a:srgbClr val="003653"/>
    </a:custClr>
    <a:custClr name="Medium teal">
      <a:srgbClr val="00708C"/>
    </a:custClr>
    <a:custClr name="Light teal">
      <a:srgbClr val="00B2BD"/>
    </a:custClr>
    <a:custClr name="Dark green">
      <a:srgbClr val="444B0D"/>
    </a:custClr>
    <a:custClr name="Medium green">
      <a:srgbClr val="769231"/>
    </a:custClr>
    <a:custClr name="Light green">
      <a:srgbClr val="B2CC34"/>
    </a:custClr>
    <a:custClr name="Dark red">
      <a:srgbClr val="58001C"/>
    </a:custClr>
    <a:custClr name="Medium red">
      <a:srgbClr val="97002E"/>
    </a:custClr>
    <a:custClr name="Light red">
      <a:srgbClr val="E21836"/>
    </a:custClr>
    <a:custClr name="Dark orange">
      <a:srgbClr val="711B00"/>
    </a:custClr>
    <a:custClr name="Medium orange">
      <a:srgbClr val="E5601F"/>
    </a:custClr>
    <a:custClr name="Light orange">
      <a:srgbClr val="FAAB18"/>
    </a:custClr>
    <a:custClr name="Dark purple">
      <a:srgbClr val="3A0D36"/>
    </a:custClr>
    <a:custClr name="Medium purple">
      <a:srgbClr val="751269"/>
    </a:custClr>
    <a:custClr name="Light purple">
      <a:srgbClr val="BA3093"/>
    </a:custClr>
    <a:custClr name="Black">
      <a:srgbClr val="000000"/>
    </a:custClr>
    <a:custClr name="Dark gray">
      <a:srgbClr val="6B6D6F"/>
    </a:custClr>
    <a:custClr name="Medium gray">
      <a:srgbClr val="8C8F93"/>
    </a:custClr>
    <a:custClr name="Light gray">
      <a:srgbClr val="DBDCDD"/>
    </a:custClr>
    <a:custClr name="Background gray">
      <a:srgbClr val="EDEDEE"/>
    </a:custClr>
  </a:custClrLst>
  <a:extLst>
    <a:ext uri="{05A4C25C-085E-4340-85A3-A5531E510DB2}">
      <thm15:themeFamily xmlns:thm15="http://schemas.microsoft.com/office/thememl/2012/main" name="Presentation1" id="{6EB75893-991E-44B8-B7EF-55E100AF0F0C}" vid="{72F140B4-F0B3-421B-86EC-749B71648E2C}"/>
    </a:ext>
  </a:extLst>
</a:theme>
</file>

<file path=ppt/theme/theme3.xml><?xml version="1.0" encoding="utf-8"?>
<a:theme xmlns:a="http://schemas.openxmlformats.org/drawingml/2006/main" name="Chevron_PPT_WS_Blue">
  <a:themeElements>
    <a:clrScheme name="chevron">
      <a:dk1>
        <a:sysClr val="windowText" lastClr="000000"/>
      </a:dk1>
      <a:lt1>
        <a:sysClr val="window" lastClr="FFFFFF"/>
      </a:lt1>
      <a:dk2>
        <a:srgbClr val="0B2D71"/>
      </a:dk2>
      <a:lt2>
        <a:srgbClr val="009DD9"/>
      </a:lt2>
      <a:accent1>
        <a:srgbClr val="0066B2"/>
      </a:accent1>
      <a:accent2>
        <a:srgbClr val="00708C"/>
      </a:accent2>
      <a:accent3>
        <a:srgbClr val="769231"/>
      </a:accent3>
      <a:accent4>
        <a:srgbClr val="97002E"/>
      </a:accent4>
      <a:accent5>
        <a:srgbClr val="E5601F"/>
      </a:accent5>
      <a:accent6>
        <a:srgbClr val="751269"/>
      </a:accent6>
      <a:hlink>
        <a:srgbClr val="009DD9"/>
      </a:hlink>
      <a:folHlink>
        <a:srgbClr val="0B2D7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Dark blue">
      <a:srgbClr val="0B2D71"/>
    </a:custClr>
    <a:custClr name="Medium blue">
      <a:srgbClr val="0066B2"/>
    </a:custClr>
    <a:custClr name="Light blue">
      <a:srgbClr val="009DD9"/>
    </a:custClr>
    <a:custClr name="Dark teal">
      <a:srgbClr val="003653"/>
    </a:custClr>
    <a:custClr name="Medium teal">
      <a:srgbClr val="00708C"/>
    </a:custClr>
    <a:custClr name="Light teal">
      <a:srgbClr val="00B2BD"/>
    </a:custClr>
    <a:custClr name="Dark green">
      <a:srgbClr val="444B0D"/>
    </a:custClr>
    <a:custClr name="Medium green">
      <a:srgbClr val="769231"/>
    </a:custClr>
    <a:custClr name="Light green">
      <a:srgbClr val="B2CC34"/>
    </a:custClr>
    <a:custClr name="Dark red">
      <a:srgbClr val="58001C"/>
    </a:custClr>
    <a:custClr name="Medium red">
      <a:srgbClr val="97002E"/>
    </a:custClr>
    <a:custClr name="Light red">
      <a:srgbClr val="E21836"/>
    </a:custClr>
    <a:custClr name="Dark orange">
      <a:srgbClr val="711B00"/>
    </a:custClr>
    <a:custClr name="Medium orange">
      <a:srgbClr val="E5601F"/>
    </a:custClr>
    <a:custClr name="Light orange">
      <a:srgbClr val="FAAB18"/>
    </a:custClr>
    <a:custClr name="Dark purple">
      <a:srgbClr val="3A0D36"/>
    </a:custClr>
    <a:custClr name="Medium purple">
      <a:srgbClr val="751269"/>
    </a:custClr>
    <a:custClr name="Light purple">
      <a:srgbClr val="BA3093"/>
    </a:custClr>
    <a:custClr name="Black">
      <a:srgbClr val="000000"/>
    </a:custClr>
    <a:custClr name="Dark gray">
      <a:srgbClr val="6B6D6F"/>
    </a:custClr>
    <a:custClr name="Medium gray">
      <a:srgbClr val="8C8F93"/>
    </a:custClr>
    <a:custClr name="Light gray">
      <a:srgbClr val="DBDCDD"/>
    </a:custClr>
    <a:custClr name="Background gray">
      <a:srgbClr val="EDEDEE"/>
    </a:custClr>
  </a:custClrLst>
  <a:extLst>
    <a:ext uri="{05A4C25C-085E-4340-85A3-A5531E510DB2}">
      <thm15:themeFamily xmlns:thm15="http://schemas.microsoft.com/office/thememl/2012/main" name="Presentation1" id="{6EB75893-991E-44B8-B7EF-55E100AF0F0C}" vid="{D06640CE-91B7-4CC5-8315-A7A1141AC9D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General Document" ma:contentTypeID="0x010100FBB1BDE89FB27C449A0E29AF421E312401006386BA4BE991C2488A504FE20AA942AF" ma:contentTypeVersion="10" ma:contentTypeDescription="Create a new document." ma:contentTypeScope="" ma:versionID="5a2f9442fb20af90a5b2f439490f835f">
  <xsd:schema xmlns:xsd="http://www.w3.org/2001/XMLSchema" xmlns:xs="http://www.w3.org/2001/XMLSchema" xmlns:p="http://schemas.microsoft.com/office/2006/metadata/properties" xmlns:ns1="http://schemas.microsoft.com/sharepoint/v3" xmlns:ns3="b9f1db13-37d0-4e45-944c-b878e8992007" xmlns:ns4="e6bb6fa4-9c23-4df5-9c72-0315fa8fef6d" xmlns:ns5="fae423db-7aea-40a7-8e81-2a365c617d65" xmlns:ns6="2080e850-5f8b-409d-9e88-4dbc750e5580" xmlns:ns7="4d3b2d75-5ac0-4770-9050-a0ad6c50ac85" targetNamespace="http://schemas.microsoft.com/office/2006/metadata/properties" ma:root="true" ma:fieldsID="a1aa15b0e57886d31226cec88d4624a6" ns1:_="" ns3:_="" ns4:_="" ns5:_="" ns6:_="" ns7:_="">
    <xsd:import namespace="http://schemas.microsoft.com/sharepoint/v3"/>
    <xsd:import namespace="b9f1db13-37d0-4e45-944c-b878e8992007"/>
    <xsd:import namespace="e6bb6fa4-9c23-4df5-9c72-0315fa8fef6d"/>
    <xsd:import namespace="fae423db-7aea-40a7-8e81-2a365c617d65"/>
    <xsd:import namespace="2080e850-5f8b-409d-9e88-4dbc750e5580"/>
    <xsd:import namespace="4d3b2d75-5ac0-4770-9050-a0ad6c50ac85"/>
    <xsd:element name="properties">
      <xsd:complexType>
        <xsd:sequence>
          <xsd:element name="documentManagement">
            <xsd:complexType>
              <xsd:all>
                <xsd:element ref="ns4:IP_x0020_Classification"/>
                <xsd:element ref="ns4:Preservation_x0020_Order_x0020_Numbers" minOccurs="0"/>
                <xsd:element ref="ns3:Retention_x0020_Start_x0020_Date" minOccurs="0"/>
                <xsd:element ref="ns3:Retain_x0020_Until_x0020_Date" minOccurs="0"/>
                <xsd:element ref="ns3:TaxCatchAllLabel" minOccurs="0"/>
                <xsd:element ref="ns5:p01231d88c934046812dbe39cf15431a" minOccurs="0"/>
                <xsd:element ref="ns5:p01231d88c934046812dbe39cf15430a" minOccurs="0"/>
                <xsd:element ref="ns3:TaxCatchAll" minOccurs="0"/>
                <xsd:element ref="ns1:ExtractedContributor" minOccurs="0"/>
                <xsd:element ref="ns3:Inactive_x0020_Record" minOccurs="0"/>
                <xsd:element ref="ns3:f1f5acf37a9e4df8843432af9802a72a" minOccurs="0"/>
                <xsd:element ref="ns6:MediaServiceMetadata" minOccurs="0"/>
                <xsd:element ref="ns6:MediaServiceFastMetadata" minOccurs="0"/>
                <xsd:element ref="ns6:MediaServiceAutoKeyPoints" minOccurs="0"/>
                <xsd:element ref="ns6:MediaServiceKeyPoints" minOccurs="0"/>
                <xsd:element ref="ns7:SharedWithUsers" minOccurs="0"/>
                <xsd:element ref="ns7: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xtractedContributor" ma:index="19" nillable="true" ma:displayName="Extracted Contributor" ma:description="List of names of individuals who participated in creation of the content." ma:internalName="ExtractedContributor"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f1db13-37d0-4e45-944c-b878e8992007" elementFormDefault="qualified">
    <xsd:import namespace="http://schemas.microsoft.com/office/2006/documentManagement/types"/>
    <xsd:import namespace="http://schemas.microsoft.com/office/infopath/2007/PartnerControls"/>
    <xsd:element name="Retention_x0020_Start_x0020_Date" ma:index="7" nillable="true" ma:displayName="Retention Start Date" ma:description="The start date for retention period calculation." ma:format="DateOnly" ma:internalName="Retention_x0020_Start_x0020_Date">
      <xsd:simpleType>
        <xsd:restriction base="dms:DateTime"/>
      </xsd:simpleType>
    </xsd:element>
    <xsd:element name="Retain_x0020_Until_x0020_Date" ma:index="8" nillable="true" ma:displayName="Retain Until Date" ma:description="The start date for retention period calculation." ma:format="DateOnly" ma:internalName="Retain_x0020_Until_x0020_Date">
      <xsd:simpleType>
        <xsd:restriction base="dms:DateTime"/>
      </xsd:simpleType>
    </xsd:element>
    <xsd:element name="TaxCatchAllLabel" ma:index="9" nillable="true" ma:displayName="Taxonomy Catch All Column1" ma:hidden="true" ma:list="{bd3d1e13-9c18-4327-9575-2fbbf9f7ba5c}" ma:internalName="TaxCatchAllLabel" ma:readOnly="true" ma:showField="CatchAllDataLabel" ma:web="4d3b2d75-5ac0-4770-9050-a0ad6c50ac85">
      <xsd:complexType>
        <xsd:complexContent>
          <xsd:extension base="dms:MultiChoiceLookup">
            <xsd:sequence>
              <xsd:element name="Value" type="dms:Lookup" maxOccurs="unbounded" minOccurs="0" nillable="true"/>
            </xsd:sequence>
          </xsd:extension>
        </xsd:complexContent>
      </xsd:complexType>
    </xsd:element>
    <xsd:element name="TaxCatchAll" ma:index="17" nillable="true" ma:displayName="Taxonomy Catch All Column" ma:hidden="true" ma:list="{bd3d1e13-9c18-4327-9575-2fbbf9f7ba5c}" ma:internalName="TaxCatchAll" ma:showField="CatchAllData" ma:web="4d3b2d75-5ac0-4770-9050-a0ad6c50ac85">
      <xsd:complexType>
        <xsd:complexContent>
          <xsd:extension base="dms:MultiChoiceLookup">
            <xsd:sequence>
              <xsd:element name="Value" type="dms:Lookup" maxOccurs="unbounded" minOccurs="0" nillable="true"/>
            </xsd:sequence>
          </xsd:extension>
        </xsd:complexContent>
      </xsd:complexType>
    </xsd:element>
    <xsd:element name="Inactive_x0020_Record" ma:index="20" nillable="true" ma:displayName="Inactive Record" ma:description="Used to designate records as inactive." ma:internalName="Inactive_x0020_Record">
      <xsd:simpleType>
        <xsd:restriction base="dms:Boolean"/>
      </xsd:simpleType>
    </xsd:element>
    <xsd:element name="f1f5acf37a9e4df8843432af9802a72a" ma:index="21" nillable="true" ma:taxonomy="true" ma:internalName="f1f5acf37a9e4df8843432af9802a72a" ma:taxonomyFieldName="Chevron_x0020_Discipline" ma:displayName="Chevron Discipline" ma:fieldId="{f1f5acf3-7a9e-4df8-8434-32af9802a72a}" ma:sspId="03b784c7-ee61-4ee7-89a9-d87ec2bf0954" ma:termSetId="84286160-6c66-4956-a819-71b834cd237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6bb6fa4-9c23-4df5-9c72-0315fa8fef6d" elementFormDefault="qualified">
    <xsd:import namespace="http://schemas.microsoft.com/office/2006/documentManagement/types"/>
    <xsd:import namespace="http://schemas.microsoft.com/office/infopath/2007/PartnerControls"/>
    <xsd:element name="IP_x0020_Classification" ma:index="4" ma:displayName="IP Classification" ma:default="Company Confidential" ma:description="Sensitivity of the information" ma:format="Dropdown" ma:internalName="IP_x0020_Classification">
      <xsd:simpleType>
        <xsd:restriction base="dms:Choice">
          <xsd:enumeration value="Public"/>
          <xsd:enumeration value="Company Confidential"/>
          <xsd:enumeration value="Confidential Restricted"/>
          <xsd:enumeration value="Classified"/>
        </xsd:restriction>
      </xsd:simpleType>
    </xsd:element>
    <xsd:element name="Preservation_x0020_Order_x0020_Numbers" ma:index="5" nillable="true" ma:displayName="Preservation Order Numbers" ma:description="Preservation Order Numbers, when issued by Legal, require that this item MUST NOT be deleted. Separate multiple preservation order numbers with commas." ma:internalName="Preservation_x0020_Order_x0020_Number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e423db-7aea-40a7-8e81-2a365c617d65" elementFormDefault="qualified">
    <xsd:import namespace="http://schemas.microsoft.com/office/2006/documentManagement/types"/>
    <xsd:import namespace="http://schemas.microsoft.com/office/infopath/2007/PartnerControls"/>
    <xsd:element name="p01231d88c934046812dbe39cf15431a" ma:index="13" ma:taxonomy="true" ma:internalName="p01231d88c934046812dbe39cf15431a" ma:taxonomyFieldName="Retention_x0020_Category" ma:displayName="Retention Category" ma:readOnly="false" ma:default="1;#Non-Record|1e0fcd32-c316-4759-967f-319c5b88aa7f" ma:fieldId="{fd1ef4d8-3e07-46a2-b2b4-c9e81ccc81f4}" ma:sspId="03b784c7-ee61-4ee7-89a9-d87ec2bf0954" ma:termSetId="fda4940a-b680-4317-929f-5e2e0638e24f" ma:anchorId="00000000-0000-0000-0000-000000000000" ma:open="false" ma:isKeyword="false">
      <xsd:complexType>
        <xsd:sequence>
          <xsd:element ref="pc:Terms" minOccurs="0" maxOccurs="1"/>
        </xsd:sequence>
      </xsd:complexType>
    </xsd:element>
    <xsd:element name="p01231d88c934046812dbe39cf15430a" ma:index="16" ma:taxonomy="true" ma:internalName="p01231d88c934046812dbe39cf15430a" ma:taxonomyFieldName="Chevron_x0020_Organization" ma:displayName="Owner Organization" ma:default="2;#TSS|45c4bd64-dcac-43dd-a885-dd81b445a17c" ma:fieldId="{901231d8-8c93-4046-812d-be39cf15430a}" ma:sspId="03b784c7-ee61-4ee7-89a9-d87ec2bf0954" ma:termSetId="4bf10e93-cbf8-470b-bd43-152d61f74238"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080e850-5f8b-409d-9e88-4dbc750e5580" elementFormDefault="qualified">
    <xsd:import namespace="http://schemas.microsoft.com/office/2006/documentManagement/types"/>
    <xsd:import namespace="http://schemas.microsoft.com/office/infopath/2007/PartnerControls"/>
    <xsd:element name="MediaServiceMetadata" ma:index="23" nillable="true" ma:displayName="MediaServiceMetadata" ma:hidden="true" ma:internalName="MediaServiceMetadata" ma:readOnly="true">
      <xsd:simpleType>
        <xsd:restriction base="dms:Note"/>
      </xsd:simpleType>
    </xsd:element>
    <xsd:element name="MediaServiceFastMetadata" ma:index="24" nillable="true" ma:displayName="MediaServiceFastMetadata" ma:hidden="true" ma:internalName="MediaServiceFastMetadata" ma:readOnly="true">
      <xsd:simpleType>
        <xsd:restriction base="dms:Note"/>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3b2d75-5ac0-4770-9050-a0ad6c50ac85" elementFormDefault="qualified">
    <xsd:import namespace="http://schemas.microsoft.com/office/2006/documentManagement/types"/>
    <xsd:import namespace="http://schemas.microsoft.com/office/infopath/2007/PartnerControls"/>
    <xsd:element name="SharedWithUsers" ma:index="2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axOccurs="1" ma:index="2" ma:displayName="Author"/>
        <xsd:element ref="dcterms:created" minOccurs="0" maxOccurs="1"/>
        <xsd:element ref="dc:identifier" minOccurs="0" maxOccurs="1"/>
        <xsd:element name="contentType" minOccurs="0" maxOccurs="1" type="xsd:string" ma:index="18"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03b784c7-ee61-4ee7-89a9-d87ec2bf0954" ContentTypeId="0x010100FBB1BDE89FB27C449A0E29AF421E3124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Retention_x0020_Start_x0020_Date xmlns="b9f1db13-37d0-4e45-944c-b878e8992007" xsi:nil="true"/>
    <f1f5acf37a9e4df8843432af9802a72a xmlns="b9f1db13-37d0-4e45-944c-b878e8992007">
      <Terms xmlns="http://schemas.microsoft.com/office/infopath/2007/PartnerControls"/>
    </f1f5acf37a9e4df8843432af9802a72a>
    <Preservation_x0020_Order_x0020_Numbers xmlns="e6bb6fa4-9c23-4df5-9c72-0315fa8fef6d" xsi:nil="true"/>
    <p01231d88c934046812dbe39cf15431a xmlns="fae423db-7aea-40a7-8e81-2a365c617d65">
      <Terms xmlns="http://schemas.microsoft.com/office/infopath/2007/PartnerControls">
        <TermInfo xmlns="http://schemas.microsoft.com/office/infopath/2007/PartnerControls">
          <TermName xmlns="http://schemas.microsoft.com/office/infopath/2007/PartnerControls">Non-Record</TermName>
          <TermId xmlns="http://schemas.microsoft.com/office/infopath/2007/PartnerControls">1e0fcd32-c316-4759-967f-319c5b88aa7f</TermId>
        </TermInfo>
      </Terms>
    </p01231d88c934046812dbe39cf15431a>
    <p01231d88c934046812dbe39cf15430a xmlns="fae423db-7aea-40a7-8e81-2a365c617d65">
      <Terms xmlns="http://schemas.microsoft.com/office/infopath/2007/PartnerControls">
        <TermInfo xmlns="http://schemas.microsoft.com/office/infopath/2007/PartnerControls">
          <TermName xmlns="http://schemas.microsoft.com/office/infopath/2007/PartnerControls">TSS</TermName>
          <TermId xmlns="http://schemas.microsoft.com/office/infopath/2007/PartnerControls">45c4bd64-dcac-43dd-a885-dd81b445a17c</TermId>
        </TermInfo>
      </Terms>
    </p01231d88c934046812dbe39cf15430a>
    <ExtractedContributor xmlns="http://schemas.microsoft.com/sharepoint/v3" xsi:nil="true"/>
    <Retain_x0020_Until_x0020_Date xmlns="b9f1db13-37d0-4e45-944c-b878e8992007" xsi:nil="true"/>
    <IP_x0020_Classification xmlns="e6bb6fa4-9c23-4df5-9c72-0315fa8fef6d">Company Confidential</IP_x0020_Classification>
    <TaxCatchAll xmlns="b9f1db13-37d0-4e45-944c-b878e8992007">
      <Value>2</Value>
      <Value>1</Value>
    </TaxCatchAll>
    <Inactive_x0020_Record xmlns="b9f1db13-37d0-4e45-944c-b878e8992007" xsi:nil="true"/>
  </documentManagement>
</p:properties>
</file>

<file path=customXml/itemProps1.xml><?xml version="1.0" encoding="utf-8"?>
<ds:datastoreItem xmlns:ds="http://schemas.openxmlformats.org/officeDocument/2006/customXml" ds:itemID="{8FFC305C-1EA6-4E36-B9F3-486E7D9B27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f1db13-37d0-4e45-944c-b878e8992007"/>
    <ds:schemaRef ds:uri="e6bb6fa4-9c23-4df5-9c72-0315fa8fef6d"/>
    <ds:schemaRef ds:uri="fae423db-7aea-40a7-8e81-2a365c617d65"/>
    <ds:schemaRef ds:uri="2080e850-5f8b-409d-9e88-4dbc750e5580"/>
    <ds:schemaRef ds:uri="4d3b2d75-5ac0-4770-9050-a0ad6c50ac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5012CF-1501-4BCD-9999-10490DF64BC9}">
  <ds:schemaRefs>
    <ds:schemaRef ds:uri="Microsoft.SharePoint.Taxonomy.ContentTypeSync"/>
  </ds:schemaRefs>
</ds:datastoreItem>
</file>

<file path=customXml/itemProps3.xml><?xml version="1.0" encoding="utf-8"?>
<ds:datastoreItem xmlns:ds="http://schemas.openxmlformats.org/officeDocument/2006/customXml" ds:itemID="{C433913D-5E20-4D63-B113-0774C387A2CA}">
  <ds:schemaRefs>
    <ds:schemaRef ds:uri="http://schemas.microsoft.com/sharepoint/v3/contenttype/forms"/>
  </ds:schemaRefs>
</ds:datastoreItem>
</file>

<file path=customXml/itemProps4.xml><?xml version="1.0" encoding="utf-8"?>
<ds:datastoreItem xmlns:ds="http://schemas.openxmlformats.org/officeDocument/2006/customXml" ds:itemID="{D212309A-3F8D-4A8E-AFE6-C34B43F0D597}">
  <ds:schemaRefs>
    <ds:schemaRef ds:uri="http://schemas.openxmlformats.org/package/2006/metadata/core-properties"/>
    <ds:schemaRef ds:uri="http://schemas.microsoft.com/office/2006/documentManagement/types"/>
    <ds:schemaRef ds:uri="e6bb6fa4-9c23-4df5-9c72-0315fa8fef6d"/>
    <ds:schemaRef ds:uri="http://schemas.microsoft.com/office/infopath/2007/PartnerControls"/>
    <ds:schemaRef ds:uri="http://purl.org/dc/elements/1.1/"/>
    <ds:schemaRef ds:uri="4d3b2d75-5ac0-4770-9050-a0ad6c50ac85"/>
    <ds:schemaRef ds:uri="http://schemas.microsoft.com/office/2006/metadata/properties"/>
    <ds:schemaRef ds:uri="2080e850-5f8b-409d-9e88-4dbc750e5580"/>
    <ds:schemaRef ds:uri="fae423db-7aea-40a7-8e81-2a365c617d65"/>
    <ds:schemaRef ds:uri="http://schemas.microsoft.com/sharepoint/v3"/>
    <ds:schemaRef ds:uri="http://purl.org/dc/terms/"/>
    <ds:schemaRef ds:uri="b9f1db13-37d0-4e45-944c-b878e899200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Corporate PPT template_widescreen_2019</Template>
  <TotalTime>2763</TotalTime>
  <Words>1495</Words>
  <Application>Microsoft Office PowerPoint</Application>
  <PresentationFormat>Custom</PresentationFormat>
  <Paragraphs>191</Paragraphs>
  <Slides>40</Slides>
  <Notes>1</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40</vt:i4>
      </vt:variant>
    </vt:vector>
  </HeadingPairs>
  <TitlesOfParts>
    <vt:vector size="45" baseType="lpstr">
      <vt:lpstr>Arial</vt:lpstr>
      <vt:lpstr>Calibri</vt:lpstr>
      <vt:lpstr>Corporate PPT template_widescreen</vt:lpstr>
      <vt:lpstr>Chevron_PPT_WS_White</vt:lpstr>
      <vt:lpstr>Chevron_PPT_WS_Blue</vt:lpstr>
      <vt:lpstr>Regression</vt:lpstr>
      <vt:lpstr>ANNOUNCEMENTS Capstone Framing Document</vt:lpstr>
      <vt:lpstr>Homework Review Basic Statistics</vt:lpstr>
      <vt:lpstr>Homework Review Basic Statistics</vt:lpstr>
      <vt:lpstr>Homework Review Basic Statistics</vt:lpstr>
      <vt:lpstr>Homework Review Basic Statistics</vt:lpstr>
      <vt:lpstr>Homework Review Basic Statistics</vt:lpstr>
      <vt:lpstr>Overview: Data Analysis</vt:lpstr>
      <vt:lpstr>Regression Analysis</vt:lpstr>
      <vt:lpstr>Least Squares</vt:lpstr>
      <vt:lpstr>Packages and Data Used for Today’s Class</vt:lpstr>
      <vt:lpstr>Simple Linear Regression (One DV and One IV, Interpretation)</vt:lpstr>
      <vt:lpstr>Simple Linear Regression (One DV and One IV, Interpretation)</vt:lpstr>
      <vt:lpstr>Simple Linear Regression (Prediction – 2 ways)</vt:lpstr>
      <vt:lpstr>Simple Linear Regression (Prediction – 2 ways)</vt:lpstr>
      <vt:lpstr>Simple Linear Regression (Predication Accuracy – Train/Test)</vt:lpstr>
      <vt:lpstr>Simple Linear Regression (Predication Accuracy – Train/Test)</vt:lpstr>
      <vt:lpstr>PowerPoint Presentation</vt:lpstr>
      <vt:lpstr>PowerPoint Presentation</vt:lpstr>
      <vt:lpstr>PowerPoint Presentation</vt:lpstr>
      <vt:lpstr>Statistical Assumptions for Linear Regression</vt:lpstr>
      <vt:lpstr>Statistical Assumptions for Linear Regression</vt:lpstr>
      <vt:lpstr>Statistical Assumptions for Linear Regression</vt:lpstr>
      <vt:lpstr>Statistical Assumptions for Linear Regression</vt:lpstr>
      <vt:lpstr>Statistical Assumptions for Linear Regression</vt:lpstr>
      <vt:lpstr>Statistical Assumptions for Linear Regression</vt:lpstr>
      <vt:lpstr>Statistical Assumptions for Linear Regression</vt:lpstr>
      <vt:lpstr>Attendance Question</vt:lpstr>
      <vt:lpstr>Multivariate Linear Regression</vt:lpstr>
      <vt:lpstr>Multivariate Linear Regression (One DV, &gt;1 IV, interpretation)</vt:lpstr>
      <vt:lpstr>Multivariate Linear Regression (One DV, &gt;1 IV, interpretation)</vt:lpstr>
      <vt:lpstr>Multivariate Linear Regression (Prediction)</vt:lpstr>
      <vt:lpstr>Multivariate Linear Regression (Prediction, Diagnostics, Assumptions)</vt:lpstr>
      <vt:lpstr>Variable/Model Selection</vt:lpstr>
      <vt:lpstr>Variable/Model Selection (two methods)</vt:lpstr>
      <vt:lpstr>Variable/Model Selection (ANOVA method)</vt:lpstr>
      <vt:lpstr>Variable/Model Selection (Stepwise Regression)</vt:lpstr>
      <vt:lpstr>Handling Variables (some notes)</vt:lpstr>
      <vt:lpstr>Homework</vt:lpstr>
      <vt:lpstr>Homework</vt:lpstr>
    </vt:vector>
  </TitlesOfParts>
  <Company>Chevron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Development Program Mentor Orientation</dc:title>
  <dc:creator>Sailors, Mary</dc:creator>
  <cp:lastModifiedBy>Sasanas, Krittin</cp:lastModifiedBy>
  <cp:revision>1</cp:revision>
  <dcterms:created xsi:type="dcterms:W3CDTF">2020-03-30T18:47:47Z</dcterms:created>
  <dcterms:modified xsi:type="dcterms:W3CDTF">2020-05-04T11:12:44Z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581a45-ebc1-4f92-9275-5bfe010ae689_Enabled">
    <vt:lpwstr>true</vt:lpwstr>
  </property>
  <property fmtid="{D5CDD505-2E9C-101B-9397-08002B2CF9AE}" pid="3" name="MSIP_Label_07581a45-ebc1-4f92-9275-5bfe010ae689_SetDate">
    <vt:lpwstr>2020-03-30T18:54:32Z</vt:lpwstr>
  </property>
  <property fmtid="{D5CDD505-2E9C-101B-9397-08002B2CF9AE}" pid="4" name="MSIP_Label_07581a45-ebc1-4f92-9275-5bfe010ae689_Method">
    <vt:lpwstr>Standard</vt:lpwstr>
  </property>
  <property fmtid="{D5CDD505-2E9C-101B-9397-08002B2CF9AE}" pid="5" name="MSIP_Label_07581a45-ebc1-4f92-9275-5bfe010ae689_Name">
    <vt:lpwstr>Company Confidential</vt:lpwstr>
  </property>
  <property fmtid="{D5CDD505-2E9C-101B-9397-08002B2CF9AE}" pid="6" name="MSIP_Label_07581a45-ebc1-4f92-9275-5bfe010ae689_SiteId">
    <vt:lpwstr>fd799da1-bfc1-4234-a91c-72b3a1cb9e26</vt:lpwstr>
  </property>
  <property fmtid="{D5CDD505-2E9C-101B-9397-08002B2CF9AE}" pid="7" name="MSIP_Label_07581a45-ebc1-4f92-9275-5bfe010ae689_ActionId">
    <vt:lpwstr>02c619e1-fb2e-4bfa-89bf-0000f8775fa3</vt:lpwstr>
  </property>
  <property fmtid="{D5CDD505-2E9C-101B-9397-08002B2CF9AE}" pid="8" name="MSIP_Label_07581a45-ebc1-4f92-9275-5bfe010ae689_ContentBits">
    <vt:lpwstr>0</vt:lpwstr>
  </property>
  <property fmtid="{D5CDD505-2E9C-101B-9397-08002B2CF9AE}" pid="9" name="ContentTypeId">
    <vt:lpwstr>0x010100FBB1BDE89FB27C449A0E29AF421E312401006386BA4BE991C2488A504FE20AA942AF</vt:lpwstr>
  </property>
</Properties>
</file>